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5.xml" ContentType="application/inkml+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664" r:id="rId1"/>
    <p:sldMasterId id="2147483648" r:id="rId2"/>
  </p:sldMasterIdLst>
  <p:notesMasterIdLst>
    <p:notesMasterId r:id="rId48"/>
  </p:notesMasterIdLst>
  <p:handoutMasterIdLst>
    <p:handoutMasterId r:id="rId49"/>
  </p:handoutMasterIdLst>
  <p:sldIdLst>
    <p:sldId id="407" r:id="rId3"/>
    <p:sldId id="256" r:id="rId4"/>
    <p:sldId id="260" r:id="rId5"/>
    <p:sldId id="402" r:id="rId6"/>
    <p:sldId id="387" r:id="rId7"/>
    <p:sldId id="379" r:id="rId8"/>
    <p:sldId id="386" r:id="rId9"/>
    <p:sldId id="409" r:id="rId10"/>
    <p:sldId id="392" r:id="rId11"/>
    <p:sldId id="403" r:id="rId12"/>
    <p:sldId id="290" r:id="rId13"/>
    <p:sldId id="340" r:id="rId14"/>
    <p:sldId id="337" r:id="rId15"/>
    <p:sldId id="348" r:id="rId16"/>
    <p:sldId id="339" r:id="rId17"/>
    <p:sldId id="343" r:id="rId18"/>
    <p:sldId id="390" r:id="rId19"/>
    <p:sldId id="401" r:id="rId20"/>
    <p:sldId id="400" r:id="rId21"/>
    <p:sldId id="397" r:id="rId22"/>
    <p:sldId id="396" r:id="rId23"/>
    <p:sldId id="412" r:id="rId24"/>
    <p:sldId id="413" r:id="rId25"/>
    <p:sldId id="395" r:id="rId26"/>
    <p:sldId id="381" r:id="rId27"/>
    <p:sldId id="382" r:id="rId28"/>
    <p:sldId id="383" r:id="rId29"/>
    <p:sldId id="384" r:id="rId30"/>
    <p:sldId id="414" r:id="rId31"/>
    <p:sldId id="378" r:id="rId32"/>
    <p:sldId id="385" r:id="rId33"/>
    <p:sldId id="404" r:id="rId34"/>
    <p:sldId id="399" r:id="rId35"/>
    <p:sldId id="372" r:id="rId36"/>
    <p:sldId id="398" r:id="rId37"/>
    <p:sldId id="359" r:id="rId38"/>
    <p:sldId id="368" r:id="rId39"/>
    <p:sldId id="376" r:id="rId40"/>
    <p:sldId id="360" r:id="rId41"/>
    <p:sldId id="391" r:id="rId42"/>
    <p:sldId id="367" r:id="rId43"/>
    <p:sldId id="405" r:id="rId44"/>
    <p:sldId id="371" r:id="rId45"/>
    <p:sldId id="327" r:id="rId46"/>
    <p:sldId id="410" r:id="rId4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C2"/>
    <a:srgbClr val="359CDB"/>
    <a:srgbClr val="CBD9E8"/>
    <a:srgbClr val="376BB4"/>
    <a:srgbClr val="E46C0A"/>
    <a:srgbClr val="00628C"/>
    <a:srgbClr val="FBC79D"/>
    <a:srgbClr val="FEF3CC"/>
    <a:srgbClr val="F9CECC"/>
    <a:srgbClr val="FFE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B9121-3D29-4D96-80BC-F0AC1F385930}" v="232" dt="2022-10-13T17:21:11.150"/>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6149" autoAdjust="0"/>
  </p:normalViewPr>
  <p:slideViewPr>
    <p:cSldViewPr snapToGrid="0">
      <p:cViewPr varScale="1">
        <p:scale>
          <a:sx n="104" d="100"/>
          <a:sy n="104" d="100"/>
        </p:scale>
        <p:origin x="672" y="10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Hoàng Quân" userId="ec1318c9-20aa-4000-a079-bebca2c36e73" providerId="ADAL" clId="{1F9B9121-3D29-4D96-80BC-F0AC1F385930}"/>
    <pc:docChg chg="undo custSel addSld delSld modSld sldOrd">
      <pc:chgData name="Đặng Hoàng Quân" userId="ec1318c9-20aa-4000-a079-bebca2c36e73" providerId="ADAL" clId="{1F9B9121-3D29-4D96-80BC-F0AC1F385930}" dt="2022-10-13T17:25:31.237" v="1098" actId="14100"/>
      <pc:docMkLst>
        <pc:docMk/>
      </pc:docMkLst>
      <pc:sldChg chg="addSp modSp mod">
        <pc:chgData name="Đặng Hoàng Quân" userId="ec1318c9-20aa-4000-a079-bebca2c36e73" providerId="ADAL" clId="{1F9B9121-3D29-4D96-80BC-F0AC1F385930}" dt="2022-10-13T17:17:06.847" v="971"/>
        <pc:sldMkLst>
          <pc:docMk/>
          <pc:sldMk cId="2557925436" sldId="260"/>
        </pc:sldMkLst>
        <pc:spChg chg="add mod">
          <ac:chgData name="Đặng Hoàng Quân" userId="ec1318c9-20aa-4000-a079-bebca2c36e73" providerId="ADAL" clId="{1F9B9121-3D29-4D96-80BC-F0AC1F385930}" dt="2022-10-13T17:12:39.795" v="894" actId="571"/>
          <ac:spMkLst>
            <pc:docMk/>
            <pc:sldMk cId="2557925436" sldId="260"/>
            <ac:spMk id="2" creationId="{E0300A35-6622-7015-5BAB-105A7B21074F}"/>
          </ac:spMkLst>
        </pc:spChg>
        <pc:spChg chg="add mod">
          <ac:chgData name="Đặng Hoàng Quân" userId="ec1318c9-20aa-4000-a079-bebca2c36e73" providerId="ADAL" clId="{1F9B9121-3D29-4D96-80BC-F0AC1F385930}" dt="2022-10-13T17:17:06.847" v="971"/>
          <ac:spMkLst>
            <pc:docMk/>
            <pc:sldMk cId="2557925436" sldId="260"/>
            <ac:spMk id="3" creationId="{73F20CF9-2428-0262-71B7-66338E19ABC8}"/>
          </ac:spMkLst>
        </pc:spChg>
        <pc:spChg chg="mod">
          <ac:chgData name="Đặng Hoàng Quân" userId="ec1318c9-20aa-4000-a079-bebca2c36e73" providerId="ADAL" clId="{1F9B9121-3D29-4D96-80BC-F0AC1F385930}" dt="2022-10-13T17:15:50.107" v="966"/>
          <ac:spMkLst>
            <pc:docMk/>
            <pc:sldMk cId="2557925436" sldId="260"/>
            <ac:spMk id="28" creationId="{6C6B0FBD-8B20-4A04-8F67-A8F9456E3D48}"/>
          </ac:spMkLst>
        </pc:spChg>
        <pc:spChg chg="mod">
          <ac:chgData name="Đặng Hoàng Quân" userId="ec1318c9-20aa-4000-a079-bebca2c36e73" providerId="ADAL" clId="{1F9B9121-3D29-4D96-80BC-F0AC1F385930}" dt="2022-10-13T17:16:02.184" v="967"/>
          <ac:spMkLst>
            <pc:docMk/>
            <pc:sldMk cId="2557925436" sldId="260"/>
            <ac:spMk id="32" creationId="{5951C02E-B7CD-4960-A431-6DA7A66A9936}"/>
          </ac:spMkLst>
        </pc:spChg>
        <pc:spChg chg="mod">
          <ac:chgData name="Đặng Hoàng Quân" userId="ec1318c9-20aa-4000-a079-bebca2c36e73" providerId="ADAL" clId="{1F9B9121-3D29-4D96-80BC-F0AC1F385930}" dt="2022-10-13T17:16:16.963" v="968"/>
          <ac:spMkLst>
            <pc:docMk/>
            <pc:sldMk cId="2557925436" sldId="260"/>
            <ac:spMk id="36" creationId="{16600D72-5998-42A6-BFB2-03DC0B2EEA3E}"/>
          </ac:spMkLst>
        </pc:spChg>
        <pc:spChg chg="mod">
          <ac:chgData name="Đặng Hoàng Quân" userId="ec1318c9-20aa-4000-a079-bebca2c36e73" providerId="ADAL" clId="{1F9B9121-3D29-4D96-80BC-F0AC1F385930}" dt="2022-10-13T17:16:41.208" v="969"/>
          <ac:spMkLst>
            <pc:docMk/>
            <pc:sldMk cId="2557925436" sldId="260"/>
            <ac:spMk id="43" creationId="{0B1C3E6F-30A9-87CA-0C00-3C45176AD7D6}"/>
          </ac:spMkLst>
        </pc:spChg>
        <pc:spChg chg="mod">
          <ac:chgData name="Đặng Hoàng Quân" userId="ec1318c9-20aa-4000-a079-bebca2c36e73" providerId="ADAL" clId="{1F9B9121-3D29-4D96-80BC-F0AC1F385930}" dt="2022-10-13T17:15:31.358" v="965"/>
          <ac:spMkLst>
            <pc:docMk/>
            <pc:sldMk cId="2557925436" sldId="260"/>
            <ac:spMk id="46" creationId="{9753CEE3-DA85-4D00-7744-6A2B70262F2C}"/>
          </ac:spMkLst>
        </pc:spChg>
        <pc:spChg chg="mod">
          <ac:chgData name="Đặng Hoàng Quân" userId="ec1318c9-20aa-4000-a079-bebca2c36e73" providerId="ADAL" clId="{1F9B9121-3D29-4D96-80BC-F0AC1F385930}" dt="2022-10-13T17:16:53.910" v="970"/>
          <ac:spMkLst>
            <pc:docMk/>
            <pc:sldMk cId="2557925436" sldId="260"/>
            <ac:spMk id="50" creationId="{5EF8E06A-9320-B8E7-8FBC-57D773704DF5}"/>
          </ac:spMkLst>
        </pc:spChg>
        <pc:cxnChg chg="add mod">
          <ac:chgData name="Đặng Hoàng Quân" userId="ec1318c9-20aa-4000-a079-bebca2c36e73" providerId="ADAL" clId="{1F9B9121-3D29-4D96-80BC-F0AC1F385930}" dt="2022-10-13T17:12:39.795" v="894" actId="571"/>
          <ac:cxnSpMkLst>
            <pc:docMk/>
            <pc:sldMk cId="2557925436" sldId="260"/>
            <ac:cxnSpMk id="4" creationId="{A0F6D2C5-2A62-6711-C1C0-3F6BC1D07914}"/>
          </ac:cxnSpMkLst>
        </pc:cxnChg>
      </pc:sldChg>
      <pc:sldChg chg="modSp mod">
        <pc:chgData name="Đặng Hoàng Quân" userId="ec1318c9-20aa-4000-a079-bebca2c36e73" providerId="ADAL" clId="{1F9B9121-3D29-4D96-80BC-F0AC1F385930}" dt="2022-10-13T17:12:14.511" v="893" actId="20577"/>
        <pc:sldMkLst>
          <pc:docMk/>
          <pc:sldMk cId="236649106" sldId="327"/>
        </pc:sldMkLst>
        <pc:spChg chg="mod">
          <ac:chgData name="Đặng Hoàng Quân" userId="ec1318c9-20aa-4000-a079-bebca2c36e73" providerId="ADAL" clId="{1F9B9121-3D29-4D96-80BC-F0AC1F385930}" dt="2022-10-13T17:12:14.511" v="893" actId="20577"/>
          <ac:spMkLst>
            <pc:docMk/>
            <pc:sldMk cId="236649106" sldId="327"/>
            <ac:spMk id="2" creationId="{9DFD8961-1314-47E6-8503-787C1A1B1FE7}"/>
          </ac:spMkLst>
        </pc:spChg>
      </pc:sldChg>
      <pc:sldChg chg="modSp mod">
        <pc:chgData name="Đặng Hoàng Quân" userId="ec1318c9-20aa-4000-a079-bebca2c36e73" providerId="ADAL" clId="{1F9B9121-3D29-4D96-80BC-F0AC1F385930}" dt="2022-10-13T17:18:23.226" v="973" actId="14100"/>
        <pc:sldMkLst>
          <pc:docMk/>
          <pc:sldMk cId="176389679" sldId="339"/>
        </pc:sldMkLst>
        <pc:spChg chg="mod">
          <ac:chgData name="Đặng Hoàng Quân" userId="ec1318c9-20aa-4000-a079-bebca2c36e73" providerId="ADAL" clId="{1F9B9121-3D29-4D96-80BC-F0AC1F385930}" dt="2022-10-13T17:18:23.226" v="973" actId="14100"/>
          <ac:spMkLst>
            <pc:docMk/>
            <pc:sldMk cId="176389679" sldId="339"/>
            <ac:spMk id="104" creationId="{6BCFB208-9DE4-9998-0019-5AB417CD5AAE}"/>
          </ac:spMkLst>
        </pc:spChg>
      </pc:sldChg>
      <pc:sldChg chg="del">
        <pc:chgData name="Đặng Hoàng Quân" userId="ec1318c9-20aa-4000-a079-bebca2c36e73" providerId="ADAL" clId="{1F9B9121-3D29-4D96-80BC-F0AC1F385930}" dt="2022-10-13T16:11:28.997" v="221" actId="47"/>
        <pc:sldMkLst>
          <pc:docMk/>
          <pc:sldMk cId="2562634711" sldId="353"/>
        </pc:sldMkLst>
      </pc:sldChg>
      <pc:sldChg chg="add del">
        <pc:chgData name="Đặng Hoàng Quân" userId="ec1318c9-20aa-4000-a079-bebca2c36e73" providerId="ADAL" clId="{1F9B9121-3D29-4D96-80BC-F0AC1F385930}" dt="2022-10-13T16:12:48.568" v="236" actId="47"/>
        <pc:sldMkLst>
          <pc:docMk/>
          <pc:sldMk cId="540569728" sldId="354"/>
        </pc:sldMkLst>
      </pc:sldChg>
      <pc:sldChg chg="modSp mod">
        <pc:chgData name="Đặng Hoàng Quân" userId="ec1318c9-20aa-4000-a079-bebca2c36e73" providerId="ADAL" clId="{1F9B9121-3D29-4D96-80BC-F0AC1F385930}" dt="2022-10-13T17:11:47.443" v="886" actId="20577"/>
        <pc:sldMkLst>
          <pc:docMk/>
          <pc:sldMk cId="3377784757" sldId="359"/>
        </pc:sldMkLst>
        <pc:spChg chg="mod">
          <ac:chgData name="Đặng Hoàng Quân" userId="ec1318c9-20aa-4000-a079-bebca2c36e73" providerId="ADAL" clId="{1F9B9121-3D29-4D96-80BC-F0AC1F385930}" dt="2022-10-13T17:09:24.680" v="859" actId="20577"/>
          <ac:spMkLst>
            <pc:docMk/>
            <pc:sldMk cId="3377784757" sldId="359"/>
            <ac:spMk id="5" creationId="{EA45E168-01E7-7B65-07AF-23785B8B43C7}"/>
          </ac:spMkLst>
        </pc:spChg>
        <pc:spChg chg="mod">
          <ac:chgData name="Đặng Hoàng Quân" userId="ec1318c9-20aa-4000-a079-bebca2c36e73" providerId="ADAL" clId="{1F9B9121-3D29-4D96-80BC-F0AC1F385930}" dt="2022-10-13T17:09:21.762" v="857" actId="20577"/>
          <ac:spMkLst>
            <pc:docMk/>
            <pc:sldMk cId="3377784757" sldId="359"/>
            <ac:spMk id="12" creationId="{7E694B16-3568-2218-8FE3-A1771019E39A}"/>
          </ac:spMkLst>
        </pc:spChg>
        <pc:spChg chg="mod">
          <ac:chgData name="Đặng Hoàng Quân" userId="ec1318c9-20aa-4000-a079-bebca2c36e73" providerId="ADAL" clId="{1F9B9121-3D29-4D96-80BC-F0AC1F385930}" dt="2022-10-13T17:11:47.443" v="886" actId="20577"/>
          <ac:spMkLst>
            <pc:docMk/>
            <pc:sldMk cId="3377784757" sldId="359"/>
            <ac:spMk id="16" creationId="{6CFB3AC2-D8F6-EDD7-3099-CBC1EAED776E}"/>
          </ac:spMkLst>
        </pc:spChg>
      </pc:sldChg>
      <pc:sldChg chg="modSp mod">
        <pc:chgData name="Đặng Hoàng Quân" userId="ec1318c9-20aa-4000-a079-bebca2c36e73" providerId="ADAL" clId="{1F9B9121-3D29-4D96-80BC-F0AC1F385930}" dt="2022-10-13T17:11:57.302" v="889" actId="20577"/>
        <pc:sldMkLst>
          <pc:docMk/>
          <pc:sldMk cId="34781525" sldId="360"/>
        </pc:sldMkLst>
        <pc:spChg chg="mod">
          <ac:chgData name="Đặng Hoàng Quân" userId="ec1318c9-20aa-4000-a079-bebca2c36e73" providerId="ADAL" clId="{1F9B9121-3D29-4D96-80BC-F0AC1F385930}" dt="2022-10-13T17:11:57.302" v="889" actId="20577"/>
          <ac:spMkLst>
            <pc:docMk/>
            <pc:sldMk cId="34781525" sldId="360"/>
            <ac:spMk id="12" creationId="{367D3574-ADFE-4CA0-EF9D-4D7E08D3659E}"/>
          </ac:spMkLst>
        </pc:spChg>
        <pc:spChg chg="mod">
          <ac:chgData name="Đặng Hoàng Quân" userId="ec1318c9-20aa-4000-a079-bebca2c36e73" providerId="ADAL" clId="{1F9B9121-3D29-4D96-80BC-F0AC1F385930}" dt="2022-10-13T17:09:42.035" v="865" actId="20577"/>
          <ac:spMkLst>
            <pc:docMk/>
            <pc:sldMk cId="34781525" sldId="360"/>
            <ac:spMk id="16" creationId="{4680209E-493E-37E6-8F6C-39F9890804ED}"/>
          </ac:spMkLst>
        </pc:spChg>
      </pc:sldChg>
      <pc:sldChg chg="modSp mod">
        <pc:chgData name="Đặng Hoàng Quân" userId="ec1318c9-20aa-4000-a079-bebca2c36e73" providerId="ADAL" clId="{1F9B9121-3D29-4D96-80BC-F0AC1F385930}" dt="2022-10-13T17:12:05.024" v="891" actId="20577"/>
        <pc:sldMkLst>
          <pc:docMk/>
          <pc:sldMk cId="1636728520" sldId="367"/>
        </pc:sldMkLst>
        <pc:spChg chg="mod">
          <ac:chgData name="Đặng Hoàng Quân" userId="ec1318c9-20aa-4000-a079-bebca2c36e73" providerId="ADAL" clId="{1F9B9121-3D29-4D96-80BC-F0AC1F385930}" dt="2022-10-13T17:12:05.024" v="891" actId="20577"/>
          <ac:spMkLst>
            <pc:docMk/>
            <pc:sldMk cId="1636728520" sldId="367"/>
            <ac:spMk id="16" creationId="{DC847CC4-0115-42CA-761E-FCF5D68097FE}"/>
          </ac:spMkLst>
        </pc:spChg>
        <pc:spChg chg="mod">
          <ac:chgData name="Đặng Hoàng Quân" userId="ec1318c9-20aa-4000-a079-bebca2c36e73" providerId="ADAL" clId="{1F9B9121-3D29-4D96-80BC-F0AC1F385930}" dt="2022-10-13T17:11:17.487" v="880" actId="20577"/>
          <ac:spMkLst>
            <pc:docMk/>
            <pc:sldMk cId="1636728520" sldId="367"/>
            <ac:spMk id="25" creationId="{2CB6ACFA-DAA1-F3DB-3696-DCAC897A8111}"/>
          </ac:spMkLst>
        </pc:spChg>
        <pc:spChg chg="mod">
          <ac:chgData name="Đặng Hoàng Quân" userId="ec1318c9-20aa-4000-a079-bebca2c36e73" providerId="ADAL" clId="{1F9B9121-3D29-4D96-80BC-F0AC1F385930}" dt="2022-10-13T17:11:19.424" v="881" actId="20577"/>
          <ac:spMkLst>
            <pc:docMk/>
            <pc:sldMk cId="1636728520" sldId="367"/>
            <ac:spMk id="30" creationId="{BA4EF98A-A5C1-AEFA-12DD-9BCCE9481399}"/>
          </ac:spMkLst>
        </pc:spChg>
      </pc:sldChg>
      <pc:sldChg chg="addSp delSp modSp mod ord modAnim modShow">
        <pc:chgData name="Đặng Hoàng Quân" userId="ec1318c9-20aa-4000-a079-bebca2c36e73" providerId="ADAL" clId="{1F9B9121-3D29-4D96-80BC-F0AC1F385930}" dt="2022-10-13T17:25:31.237" v="1098" actId="14100"/>
        <pc:sldMkLst>
          <pc:docMk/>
          <pc:sldMk cId="3455452428" sldId="368"/>
        </pc:sldMkLst>
        <pc:spChg chg="add del mod">
          <ac:chgData name="Đặng Hoàng Quân" userId="ec1318c9-20aa-4000-a079-bebca2c36e73" providerId="ADAL" clId="{1F9B9121-3D29-4D96-80BC-F0AC1F385930}" dt="2022-10-13T16:02:40.370" v="120"/>
          <ac:spMkLst>
            <pc:docMk/>
            <pc:sldMk cId="3455452428" sldId="368"/>
            <ac:spMk id="2" creationId="{F9E200F9-D851-9E75-E7B2-0AABF1C3EC43}"/>
          </ac:spMkLst>
        </pc:spChg>
        <pc:spChg chg="add del mod">
          <ac:chgData name="Đặng Hoàng Quân" userId="ec1318c9-20aa-4000-a079-bebca2c36e73" providerId="ADAL" clId="{1F9B9121-3D29-4D96-80BC-F0AC1F385930}" dt="2022-10-13T16:04:19.680" v="168" actId="478"/>
          <ac:spMkLst>
            <pc:docMk/>
            <pc:sldMk cId="3455452428" sldId="368"/>
            <ac:spMk id="3" creationId="{B435C988-03D1-4386-3FE3-1F4997F296F5}"/>
          </ac:spMkLst>
        </pc:spChg>
        <pc:spChg chg="add mod">
          <ac:chgData name="Đặng Hoàng Quân" userId="ec1318c9-20aa-4000-a079-bebca2c36e73" providerId="ADAL" clId="{1F9B9121-3D29-4D96-80BC-F0AC1F385930}" dt="2022-10-13T17:11:49.968" v="887" actId="20577"/>
          <ac:spMkLst>
            <pc:docMk/>
            <pc:sldMk cId="3455452428" sldId="368"/>
            <ac:spMk id="4" creationId="{CA0BA701-7535-824E-CFF2-70D0908BD7FD}"/>
          </ac:spMkLst>
        </pc:spChg>
        <pc:spChg chg="add mod">
          <ac:chgData name="Đặng Hoàng Quân" userId="ec1318c9-20aa-4000-a079-bebca2c36e73" providerId="ADAL" clId="{1F9B9121-3D29-4D96-80BC-F0AC1F385930}" dt="2022-10-13T17:09:30.302" v="861" actId="20577"/>
          <ac:spMkLst>
            <pc:docMk/>
            <pc:sldMk cId="3455452428" sldId="368"/>
            <ac:spMk id="7" creationId="{9DF8CE39-2194-7DE4-68DC-B9C2F64D5387}"/>
          </ac:spMkLst>
        </pc:spChg>
        <pc:spChg chg="del">
          <ac:chgData name="Đặng Hoàng Quân" userId="ec1318c9-20aa-4000-a079-bebca2c36e73" providerId="ADAL" clId="{1F9B9121-3D29-4D96-80BC-F0AC1F385930}" dt="2022-10-13T16:04:45.236" v="172" actId="478"/>
          <ac:spMkLst>
            <pc:docMk/>
            <pc:sldMk cId="3455452428" sldId="368"/>
            <ac:spMk id="9" creationId="{490E8C59-11B9-AD20-2CC5-5DAD17F739B9}"/>
          </ac:spMkLst>
        </pc:spChg>
        <pc:spChg chg="add del">
          <ac:chgData name="Đặng Hoàng Quân" userId="ec1318c9-20aa-4000-a079-bebca2c36e73" providerId="ADAL" clId="{1F9B9121-3D29-4D96-80BC-F0AC1F385930}" dt="2022-10-13T16:03:23.680" v="122" actId="478"/>
          <ac:spMkLst>
            <pc:docMk/>
            <pc:sldMk cId="3455452428" sldId="368"/>
            <ac:spMk id="15" creationId="{C6473569-27E5-947B-44B9-C1531B199F1B}"/>
          </ac:spMkLst>
        </pc:spChg>
        <pc:graphicFrameChg chg="mod modGraphic">
          <ac:chgData name="Đặng Hoàng Quân" userId="ec1318c9-20aa-4000-a079-bebca2c36e73" providerId="ADAL" clId="{1F9B9121-3D29-4D96-80BC-F0AC1F385930}" dt="2022-10-13T16:05:59.911" v="185" actId="12788"/>
          <ac:graphicFrameMkLst>
            <pc:docMk/>
            <pc:sldMk cId="3455452428" sldId="368"/>
            <ac:graphicFrameMk id="5" creationId="{95CD1E86-C2AA-D7AF-1EEB-9C3629678137}"/>
          </ac:graphicFrameMkLst>
        </pc:graphicFrameChg>
        <pc:cxnChg chg="add mod">
          <ac:chgData name="Đặng Hoàng Quân" userId="ec1318c9-20aa-4000-a079-bebca2c36e73" providerId="ADAL" clId="{1F9B9121-3D29-4D96-80BC-F0AC1F385930}" dt="2022-10-13T17:25:31.237" v="1098" actId="14100"/>
          <ac:cxnSpMkLst>
            <pc:docMk/>
            <pc:sldMk cId="3455452428" sldId="368"/>
            <ac:cxnSpMk id="11" creationId="{FEF21AB5-B1D1-C71B-9E80-D96D85F4ACD3}"/>
          </ac:cxnSpMkLst>
        </pc:cxnChg>
        <pc:cxnChg chg="add mod">
          <ac:chgData name="Đặng Hoàng Quân" userId="ec1318c9-20aa-4000-a079-bebca2c36e73" providerId="ADAL" clId="{1F9B9121-3D29-4D96-80BC-F0AC1F385930}" dt="2022-10-13T17:25:03.747" v="1084" actId="1038"/>
          <ac:cxnSpMkLst>
            <pc:docMk/>
            <pc:sldMk cId="3455452428" sldId="368"/>
            <ac:cxnSpMk id="13" creationId="{18B7F958-CF36-95B8-49CE-C5F43EA1D73C}"/>
          </ac:cxnSpMkLst>
        </pc:cxnChg>
      </pc:sldChg>
      <pc:sldChg chg="modSp mod">
        <pc:chgData name="Đặng Hoàng Quân" userId="ec1318c9-20aa-4000-a079-bebca2c36e73" providerId="ADAL" clId="{1F9B9121-3D29-4D96-80BC-F0AC1F385930}" dt="2022-10-13T17:06:01.096" v="819" actId="20577"/>
        <pc:sldMkLst>
          <pc:docMk/>
          <pc:sldMk cId="502085233" sldId="371"/>
        </pc:sldMkLst>
        <pc:spChg chg="mod">
          <ac:chgData name="Đặng Hoàng Quân" userId="ec1318c9-20aa-4000-a079-bebca2c36e73" providerId="ADAL" clId="{1F9B9121-3D29-4D96-80BC-F0AC1F385930}" dt="2022-10-13T17:06:01.096" v="819" actId="20577"/>
          <ac:spMkLst>
            <pc:docMk/>
            <pc:sldMk cId="502085233" sldId="371"/>
            <ac:spMk id="3" creationId="{E4F8C9E8-B9B6-7521-C1ED-5882EEE4215C}"/>
          </ac:spMkLst>
        </pc:spChg>
      </pc:sldChg>
      <pc:sldChg chg="addSp delSp modSp mod ord modShow">
        <pc:chgData name="Đặng Hoàng Quân" userId="ec1318c9-20aa-4000-a079-bebca2c36e73" providerId="ADAL" clId="{1F9B9121-3D29-4D96-80BC-F0AC1F385930}" dt="2022-10-13T17:11:40.312" v="884" actId="20577"/>
        <pc:sldMkLst>
          <pc:docMk/>
          <pc:sldMk cId="740048238" sldId="372"/>
        </pc:sldMkLst>
        <pc:spChg chg="del">
          <ac:chgData name="Đặng Hoàng Quân" userId="ec1318c9-20aa-4000-a079-bebca2c36e73" providerId="ADAL" clId="{1F9B9121-3D29-4D96-80BC-F0AC1F385930}" dt="2022-10-13T16:53:36.854" v="761" actId="478"/>
          <ac:spMkLst>
            <pc:docMk/>
            <pc:sldMk cId="740048238" sldId="372"/>
            <ac:spMk id="2" creationId="{05F2F92D-5E3F-48DD-8C02-C972A8708B7F}"/>
          </ac:spMkLst>
        </pc:spChg>
        <pc:spChg chg="add del mod">
          <ac:chgData name="Đặng Hoàng Quân" userId="ec1318c9-20aa-4000-a079-bebca2c36e73" providerId="ADAL" clId="{1F9B9121-3D29-4D96-80BC-F0AC1F385930}" dt="2022-10-13T16:53:38.805" v="762" actId="478"/>
          <ac:spMkLst>
            <pc:docMk/>
            <pc:sldMk cId="740048238" sldId="372"/>
            <ac:spMk id="4" creationId="{F609AC80-F557-BA21-BB38-E520077332C4}"/>
          </ac:spMkLst>
        </pc:spChg>
        <pc:spChg chg="add mod">
          <ac:chgData name="Đặng Hoàng Quân" userId="ec1318c9-20aa-4000-a079-bebca2c36e73" providerId="ADAL" clId="{1F9B9121-3D29-4D96-80BC-F0AC1F385930}" dt="2022-10-13T17:11:40.312" v="884" actId="20577"/>
          <ac:spMkLst>
            <pc:docMk/>
            <pc:sldMk cId="740048238" sldId="372"/>
            <ac:spMk id="9" creationId="{9A5AD088-64C4-066E-8A23-47061ABD285A}"/>
          </ac:spMkLst>
        </pc:spChg>
      </pc:sldChg>
      <pc:sldChg chg="modSp mod">
        <pc:chgData name="Đặng Hoàng Quân" userId="ec1318c9-20aa-4000-a079-bebca2c36e73" providerId="ADAL" clId="{1F9B9121-3D29-4D96-80BC-F0AC1F385930}" dt="2022-10-13T17:11:52.897" v="888" actId="20577"/>
        <pc:sldMkLst>
          <pc:docMk/>
          <pc:sldMk cId="2768069041" sldId="376"/>
        </pc:sldMkLst>
        <pc:spChg chg="mod">
          <ac:chgData name="Đặng Hoàng Quân" userId="ec1318c9-20aa-4000-a079-bebca2c36e73" providerId="ADAL" clId="{1F9B9121-3D29-4D96-80BC-F0AC1F385930}" dt="2022-10-13T16:07:48.387" v="198" actId="1035"/>
          <ac:spMkLst>
            <pc:docMk/>
            <pc:sldMk cId="2768069041" sldId="376"/>
            <ac:spMk id="2" creationId="{0C10564E-D959-6ED3-9546-1596BFDEB567}"/>
          </ac:spMkLst>
        </pc:spChg>
        <pc:spChg chg="mod">
          <ac:chgData name="Đặng Hoàng Quân" userId="ec1318c9-20aa-4000-a079-bebca2c36e73" providerId="ADAL" clId="{1F9B9121-3D29-4D96-80BC-F0AC1F385930}" dt="2022-10-13T17:09:38.424" v="863" actId="20577"/>
          <ac:spMkLst>
            <pc:docMk/>
            <pc:sldMk cId="2768069041" sldId="376"/>
            <ac:spMk id="9" creationId="{490E8C59-11B9-AD20-2CC5-5DAD17F739B9}"/>
          </ac:spMkLst>
        </pc:spChg>
        <pc:spChg chg="mod">
          <ac:chgData name="Đặng Hoàng Quân" userId="ec1318c9-20aa-4000-a079-bebca2c36e73" providerId="ADAL" clId="{1F9B9121-3D29-4D96-80BC-F0AC1F385930}" dt="2022-10-13T16:07:48.387" v="198" actId="1035"/>
          <ac:spMkLst>
            <pc:docMk/>
            <pc:sldMk cId="2768069041" sldId="376"/>
            <ac:spMk id="10" creationId="{0BDE729C-7AC8-45DC-C03F-526F38CA3E0B}"/>
          </ac:spMkLst>
        </pc:spChg>
        <pc:spChg chg="mod">
          <ac:chgData name="Đặng Hoàng Quân" userId="ec1318c9-20aa-4000-a079-bebca2c36e73" providerId="ADAL" clId="{1F9B9121-3D29-4D96-80BC-F0AC1F385930}" dt="2022-10-13T16:07:48.387" v="198" actId="1035"/>
          <ac:spMkLst>
            <pc:docMk/>
            <pc:sldMk cId="2768069041" sldId="376"/>
            <ac:spMk id="15" creationId="{EA8D7BDF-2098-9374-E3F7-28975330FF58}"/>
          </ac:spMkLst>
        </pc:spChg>
        <pc:spChg chg="mod">
          <ac:chgData name="Đặng Hoàng Quân" userId="ec1318c9-20aa-4000-a079-bebca2c36e73" providerId="ADAL" clId="{1F9B9121-3D29-4D96-80BC-F0AC1F385930}" dt="2022-10-13T17:11:52.897" v="888" actId="20577"/>
          <ac:spMkLst>
            <pc:docMk/>
            <pc:sldMk cId="2768069041" sldId="376"/>
            <ac:spMk id="16" creationId="{A4DD0427-63D2-36C1-E4D9-9DFDCC076F97}"/>
          </ac:spMkLst>
        </pc:spChg>
      </pc:sldChg>
      <pc:sldChg chg="addSp delSp modSp mod ord modShow">
        <pc:chgData name="Đặng Hoàng Quân" userId="ec1318c9-20aa-4000-a079-bebca2c36e73" providerId="ADAL" clId="{1F9B9121-3D29-4D96-80BC-F0AC1F385930}" dt="2022-10-13T17:10:07.411" v="869" actId="20577"/>
        <pc:sldMkLst>
          <pc:docMk/>
          <pc:sldMk cId="2838822052" sldId="378"/>
        </pc:sldMkLst>
        <pc:spChg chg="add del mod">
          <ac:chgData name="Đặng Hoàng Quân" userId="ec1318c9-20aa-4000-a079-bebca2c36e73" providerId="ADAL" clId="{1F9B9121-3D29-4D96-80BC-F0AC1F385930}" dt="2022-10-13T16:15:04.744" v="312" actId="478"/>
          <ac:spMkLst>
            <pc:docMk/>
            <pc:sldMk cId="2838822052" sldId="378"/>
            <ac:spMk id="2" creationId="{514F6036-AE4B-4AC5-D551-55FC6629CAA9}"/>
          </ac:spMkLst>
        </pc:spChg>
        <pc:spChg chg="add mod">
          <ac:chgData name="Đặng Hoàng Quân" userId="ec1318c9-20aa-4000-a079-bebca2c36e73" providerId="ADAL" clId="{1F9B9121-3D29-4D96-80BC-F0AC1F385930}" dt="2022-10-13T16:16:43.359" v="359"/>
          <ac:spMkLst>
            <pc:docMk/>
            <pc:sldMk cId="2838822052" sldId="378"/>
            <ac:spMk id="3" creationId="{31692303-703F-8E17-E613-4500DE5F5946}"/>
          </ac:spMkLst>
        </pc:spChg>
        <pc:spChg chg="mod">
          <ac:chgData name="Đặng Hoàng Quân" userId="ec1318c9-20aa-4000-a079-bebca2c36e73" providerId="ADAL" clId="{1F9B9121-3D29-4D96-80BC-F0AC1F385930}" dt="2022-10-13T17:10:07.411" v="869" actId="20577"/>
          <ac:spMkLst>
            <pc:docMk/>
            <pc:sldMk cId="2838822052" sldId="378"/>
            <ac:spMk id="6" creationId="{1EAB800D-F992-480A-812D-52370EE8AF45}"/>
          </ac:spMkLst>
        </pc:spChg>
        <pc:spChg chg="mod">
          <ac:chgData name="Đặng Hoàng Quân" userId="ec1318c9-20aa-4000-a079-bebca2c36e73" providerId="ADAL" clId="{1F9B9121-3D29-4D96-80BC-F0AC1F385930}" dt="2022-10-13T17:08:46.315" v="839" actId="20577"/>
          <ac:spMkLst>
            <pc:docMk/>
            <pc:sldMk cId="2838822052" sldId="378"/>
            <ac:spMk id="13" creationId="{B7345719-A2EF-7752-2500-AC11C97E2660}"/>
          </ac:spMkLst>
        </pc:spChg>
        <pc:spChg chg="mod">
          <ac:chgData name="Đặng Hoàng Quân" userId="ec1318c9-20aa-4000-a079-bebca2c36e73" providerId="ADAL" clId="{1F9B9121-3D29-4D96-80BC-F0AC1F385930}" dt="2022-10-13T17:08:51.780" v="843" actId="20577"/>
          <ac:spMkLst>
            <pc:docMk/>
            <pc:sldMk cId="2838822052" sldId="378"/>
            <ac:spMk id="14" creationId="{F30D64FC-6B38-0571-B491-7A0C26CFB675}"/>
          </ac:spMkLst>
        </pc:spChg>
        <pc:spChg chg="mod">
          <ac:chgData name="Đặng Hoàng Quân" userId="ec1318c9-20aa-4000-a079-bebca2c36e73" providerId="ADAL" clId="{1F9B9121-3D29-4D96-80BC-F0AC1F385930}" dt="2022-10-13T17:08:48.703" v="841" actId="20577"/>
          <ac:spMkLst>
            <pc:docMk/>
            <pc:sldMk cId="2838822052" sldId="378"/>
            <ac:spMk id="16" creationId="{4680209E-493E-37E6-8F6C-39F9890804ED}"/>
          </ac:spMkLst>
        </pc:spChg>
        <pc:spChg chg="del">
          <ac:chgData name="Đặng Hoàng Quân" userId="ec1318c9-20aa-4000-a079-bebca2c36e73" providerId="ADAL" clId="{1F9B9121-3D29-4D96-80BC-F0AC1F385930}" dt="2022-10-13T16:15:37.184" v="314" actId="478"/>
          <ac:spMkLst>
            <pc:docMk/>
            <pc:sldMk cId="2838822052" sldId="378"/>
            <ac:spMk id="17" creationId="{70B4B7EE-6DBB-5FF4-C3D4-B5DB3C0DFD49}"/>
          </ac:spMkLst>
        </pc:spChg>
      </pc:sldChg>
      <pc:sldChg chg="addSp delSp modSp add mod ord">
        <pc:chgData name="Đặng Hoàng Quân" userId="ec1318c9-20aa-4000-a079-bebca2c36e73" providerId="ADAL" clId="{1F9B9121-3D29-4D96-80BC-F0AC1F385930}" dt="2022-10-13T16:49:20.963" v="732"/>
        <pc:sldMkLst>
          <pc:docMk/>
          <pc:sldMk cId="3988054501" sldId="379"/>
        </pc:sldMkLst>
        <pc:spChg chg="del">
          <ac:chgData name="Đặng Hoàng Quân" userId="ec1318c9-20aa-4000-a079-bebca2c36e73" providerId="ADAL" clId="{1F9B9121-3D29-4D96-80BC-F0AC1F385930}" dt="2022-10-13T16:49:15.551" v="730" actId="478"/>
          <ac:spMkLst>
            <pc:docMk/>
            <pc:sldMk cId="3988054501" sldId="379"/>
            <ac:spMk id="4" creationId="{554ABBB3-BF15-68A3-8CE4-4C88688B74BD}"/>
          </ac:spMkLst>
        </pc:spChg>
        <pc:spChg chg="add del mod">
          <ac:chgData name="Đặng Hoàng Quân" userId="ec1318c9-20aa-4000-a079-bebca2c36e73" providerId="ADAL" clId="{1F9B9121-3D29-4D96-80BC-F0AC1F385930}" dt="2022-10-13T16:49:20.299" v="731" actId="478"/>
          <ac:spMkLst>
            <pc:docMk/>
            <pc:sldMk cId="3988054501" sldId="379"/>
            <ac:spMk id="5" creationId="{50853483-AB4F-D541-2979-92DD94401FAD}"/>
          </ac:spMkLst>
        </pc:spChg>
        <pc:spChg chg="add mod">
          <ac:chgData name="Đặng Hoàng Quân" userId="ec1318c9-20aa-4000-a079-bebca2c36e73" providerId="ADAL" clId="{1F9B9121-3D29-4D96-80BC-F0AC1F385930}" dt="2022-10-13T16:49:20.963" v="732"/>
          <ac:spMkLst>
            <pc:docMk/>
            <pc:sldMk cId="3988054501" sldId="379"/>
            <ac:spMk id="7" creationId="{877F19F1-B9DB-0AF0-983F-E42504B4D238}"/>
          </ac:spMkLst>
        </pc:spChg>
      </pc:sldChg>
      <pc:sldChg chg="addSp delSp modSp mod modAnim">
        <pc:chgData name="Đặng Hoàng Quân" userId="ec1318c9-20aa-4000-a079-bebca2c36e73" providerId="ADAL" clId="{1F9B9121-3D29-4D96-80BC-F0AC1F385930}" dt="2022-10-13T17:21:11.150" v="998"/>
        <pc:sldMkLst>
          <pc:docMk/>
          <pc:sldMk cId="1570895146" sldId="381"/>
        </pc:sldMkLst>
        <pc:spChg chg="add del mod">
          <ac:chgData name="Đặng Hoàng Quân" userId="ec1318c9-20aa-4000-a079-bebca2c36e73" providerId="ADAL" clId="{1F9B9121-3D29-4D96-80BC-F0AC1F385930}" dt="2022-10-13T17:01:15.194" v="774"/>
          <ac:spMkLst>
            <pc:docMk/>
            <pc:sldMk cId="1570895146" sldId="381"/>
            <ac:spMk id="2" creationId="{ED7AF2E7-07E3-4BFB-764F-FF7C5DA899E4}"/>
          </ac:spMkLst>
        </pc:spChg>
        <pc:spChg chg="add del mod">
          <ac:chgData name="Đặng Hoàng Quân" userId="ec1318c9-20aa-4000-a079-bebca2c36e73" providerId="ADAL" clId="{1F9B9121-3D29-4D96-80BC-F0AC1F385930}" dt="2022-10-13T17:01:15.194" v="774"/>
          <ac:spMkLst>
            <pc:docMk/>
            <pc:sldMk cId="1570895146" sldId="381"/>
            <ac:spMk id="7" creationId="{A182AE20-E989-8AF8-F398-185F37A8844A}"/>
          </ac:spMkLst>
        </pc:spChg>
        <pc:spChg chg="add mod">
          <ac:chgData name="Đặng Hoàng Quân" userId="ec1318c9-20aa-4000-a079-bebca2c36e73" providerId="ADAL" clId="{1F9B9121-3D29-4D96-80BC-F0AC1F385930}" dt="2022-10-13T17:07:44.954" v="829" actId="20577"/>
          <ac:spMkLst>
            <pc:docMk/>
            <pc:sldMk cId="1570895146" sldId="381"/>
            <ac:spMk id="8" creationId="{9B46AA43-3C86-5DA8-4B07-5E69B0B13546}"/>
          </ac:spMkLst>
        </pc:spChg>
        <pc:spChg chg="del">
          <ac:chgData name="Đặng Hoàng Quân" userId="ec1318c9-20aa-4000-a079-bebca2c36e73" providerId="ADAL" clId="{1F9B9121-3D29-4D96-80BC-F0AC1F385930}" dt="2022-10-13T17:01:20.191" v="775" actId="478"/>
          <ac:spMkLst>
            <pc:docMk/>
            <pc:sldMk cId="1570895146" sldId="381"/>
            <ac:spMk id="12" creationId="{1CB7A085-6512-ABFF-6D91-D75C6079AD2B}"/>
          </ac:spMkLst>
        </pc:spChg>
        <pc:spChg chg="add mod">
          <ac:chgData name="Đặng Hoàng Quân" userId="ec1318c9-20aa-4000-a079-bebca2c36e73" providerId="ADAL" clId="{1F9B9121-3D29-4D96-80BC-F0AC1F385930}" dt="2022-10-13T17:07:56.535" v="833" actId="1036"/>
          <ac:spMkLst>
            <pc:docMk/>
            <pc:sldMk cId="1570895146" sldId="381"/>
            <ac:spMk id="15" creationId="{4F8D1DE8-2849-391D-74B9-885560465AE2}"/>
          </ac:spMkLst>
        </pc:spChg>
        <pc:spChg chg="add mod">
          <ac:chgData name="Đặng Hoàng Quân" userId="ec1318c9-20aa-4000-a079-bebca2c36e73" providerId="ADAL" clId="{1F9B9121-3D29-4D96-80BC-F0AC1F385930}" dt="2022-10-13T17:19:58.435" v="978" actId="1037"/>
          <ac:spMkLst>
            <pc:docMk/>
            <pc:sldMk cId="1570895146" sldId="381"/>
            <ac:spMk id="17" creationId="{775F58CC-974D-8865-33C8-D3519A828525}"/>
          </ac:spMkLst>
        </pc:spChg>
        <pc:picChg chg="add del mod">
          <ac:chgData name="Đặng Hoàng Quân" userId="ec1318c9-20aa-4000-a079-bebca2c36e73" providerId="ADAL" clId="{1F9B9121-3D29-4D96-80BC-F0AC1F385930}" dt="2022-10-13T17:01:15.194" v="774"/>
          <ac:picMkLst>
            <pc:docMk/>
            <pc:sldMk cId="1570895146" sldId="381"/>
            <ac:picMk id="4" creationId="{C30788F1-AF58-1743-6D73-F8B5333E3CBC}"/>
          </ac:picMkLst>
        </pc:picChg>
        <pc:picChg chg="add del mod">
          <ac:chgData name="Đặng Hoàng Quân" userId="ec1318c9-20aa-4000-a079-bebca2c36e73" providerId="ADAL" clId="{1F9B9121-3D29-4D96-80BC-F0AC1F385930}" dt="2022-10-13T17:01:15.194" v="774"/>
          <ac:picMkLst>
            <pc:docMk/>
            <pc:sldMk cId="1570895146" sldId="381"/>
            <ac:picMk id="5" creationId="{9AAAFC58-390D-7DD2-BA3F-4B465E30F664}"/>
          </ac:picMkLst>
        </pc:picChg>
        <pc:picChg chg="del">
          <ac:chgData name="Đặng Hoàng Quân" userId="ec1318c9-20aa-4000-a079-bebca2c36e73" providerId="ADAL" clId="{1F9B9121-3D29-4D96-80BC-F0AC1F385930}" dt="2022-10-13T17:01:20.191" v="775" actId="478"/>
          <ac:picMkLst>
            <pc:docMk/>
            <pc:sldMk cId="1570895146" sldId="381"/>
            <ac:picMk id="9" creationId="{5FA8E10F-3E52-3267-67CB-63C728DAE6DB}"/>
          </ac:picMkLst>
        </pc:picChg>
        <pc:picChg chg="add mod">
          <ac:chgData name="Đặng Hoàng Quân" userId="ec1318c9-20aa-4000-a079-bebca2c36e73" providerId="ADAL" clId="{1F9B9121-3D29-4D96-80BC-F0AC1F385930}" dt="2022-10-13T17:01:20.711" v="776"/>
          <ac:picMkLst>
            <pc:docMk/>
            <pc:sldMk cId="1570895146" sldId="381"/>
            <ac:picMk id="10" creationId="{ED6197C9-007F-9BE1-28FD-B5241749F3D9}"/>
          </ac:picMkLst>
        </pc:picChg>
        <pc:picChg chg="add mod ord">
          <ac:chgData name="Đặng Hoàng Quân" userId="ec1318c9-20aa-4000-a079-bebca2c36e73" providerId="ADAL" clId="{1F9B9121-3D29-4D96-80BC-F0AC1F385930}" dt="2022-10-13T17:19:27.157" v="974" actId="167"/>
          <ac:picMkLst>
            <pc:docMk/>
            <pc:sldMk cId="1570895146" sldId="381"/>
            <ac:picMk id="13" creationId="{475EED4C-3CCA-E9F8-85CC-9145760B9987}"/>
          </ac:picMkLst>
        </pc:picChg>
      </pc:sldChg>
      <pc:sldChg chg="modSp mod">
        <pc:chgData name="Đặng Hoàng Quân" userId="ec1318c9-20aa-4000-a079-bebca2c36e73" providerId="ADAL" clId="{1F9B9121-3D29-4D96-80BC-F0AC1F385930}" dt="2022-10-13T17:08:11.725" v="834" actId="20577"/>
        <pc:sldMkLst>
          <pc:docMk/>
          <pc:sldMk cId="567704812" sldId="382"/>
        </pc:sldMkLst>
        <pc:spChg chg="mod">
          <ac:chgData name="Đặng Hoàng Quân" userId="ec1318c9-20aa-4000-a079-bebca2c36e73" providerId="ADAL" clId="{1F9B9121-3D29-4D96-80BC-F0AC1F385930}" dt="2022-10-13T17:08:11.725" v="834" actId="20577"/>
          <ac:spMkLst>
            <pc:docMk/>
            <pc:sldMk cId="567704812" sldId="382"/>
            <ac:spMk id="9" creationId="{70EBD48F-E461-391F-3C7D-EEDDF1ECB897}"/>
          </ac:spMkLst>
        </pc:spChg>
      </pc:sldChg>
      <pc:sldChg chg="modSp mod">
        <pc:chgData name="Đặng Hoàng Quân" userId="ec1318c9-20aa-4000-a079-bebca2c36e73" providerId="ADAL" clId="{1F9B9121-3D29-4D96-80BC-F0AC1F385930}" dt="2022-10-13T17:08:18.571" v="835" actId="20577"/>
        <pc:sldMkLst>
          <pc:docMk/>
          <pc:sldMk cId="1675370328" sldId="383"/>
        </pc:sldMkLst>
        <pc:spChg chg="mod">
          <ac:chgData name="Đặng Hoàng Quân" userId="ec1318c9-20aa-4000-a079-bebca2c36e73" providerId="ADAL" clId="{1F9B9121-3D29-4D96-80BC-F0AC1F385930}" dt="2022-10-13T17:08:18.571" v="835" actId="20577"/>
          <ac:spMkLst>
            <pc:docMk/>
            <pc:sldMk cId="1675370328" sldId="383"/>
            <ac:spMk id="10" creationId="{272CF6FD-23DF-EAA3-3548-F9B264F8A6CE}"/>
          </ac:spMkLst>
        </pc:spChg>
      </pc:sldChg>
      <pc:sldChg chg="addSp modSp mod modAnim">
        <pc:chgData name="Đặng Hoàng Quân" userId="ec1318c9-20aa-4000-a079-bebca2c36e73" providerId="ADAL" clId="{1F9B9121-3D29-4D96-80BC-F0AC1F385930}" dt="2022-10-13T17:08:31.322" v="837" actId="20577"/>
        <pc:sldMkLst>
          <pc:docMk/>
          <pc:sldMk cId="988113936" sldId="384"/>
        </pc:sldMkLst>
        <pc:spChg chg="add mod">
          <ac:chgData name="Đặng Hoàng Quân" userId="ec1318c9-20aa-4000-a079-bebca2c36e73" providerId="ADAL" clId="{1F9B9121-3D29-4D96-80BC-F0AC1F385930}" dt="2022-10-13T17:08:31.322" v="837" actId="20577"/>
          <ac:spMkLst>
            <pc:docMk/>
            <pc:sldMk cId="988113936" sldId="384"/>
            <ac:spMk id="2" creationId="{E6F4CA0C-E8E7-ABF1-E317-931387E56991}"/>
          </ac:spMkLst>
        </pc:spChg>
        <pc:spChg chg="mod">
          <ac:chgData name="Đặng Hoàng Quân" userId="ec1318c9-20aa-4000-a079-bebca2c36e73" providerId="ADAL" clId="{1F9B9121-3D29-4D96-80BC-F0AC1F385930}" dt="2022-10-13T17:08:27.025" v="836" actId="20577"/>
          <ac:spMkLst>
            <pc:docMk/>
            <pc:sldMk cId="988113936" sldId="384"/>
            <ac:spMk id="16" creationId="{6D356441-0D38-190E-CBAE-9D716229EF84}"/>
          </ac:spMkLst>
        </pc:spChg>
        <pc:picChg chg="ord">
          <ac:chgData name="Đặng Hoàng Quân" userId="ec1318c9-20aa-4000-a079-bebca2c36e73" providerId="ADAL" clId="{1F9B9121-3D29-4D96-80BC-F0AC1F385930}" dt="2022-10-13T17:03:38.046" v="812" actId="167"/>
          <ac:picMkLst>
            <pc:docMk/>
            <pc:sldMk cId="988113936" sldId="384"/>
            <ac:picMk id="4" creationId="{B57BCDC6-CA10-F63D-7E05-1128AEC7505C}"/>
          </ac:picMkLst>
        </pc:picChg>
        <pc:picChg chg="add mod ord">
          <ac:chgData name="Đặng Hoàng Quân" userId="ec1318c9-20aa-4000-a079-bebca2c36e73" providerId="ADAL" clId="{1F9B9121-3D29-4D96-80BC-F0AC1F385930}" dt="2022-10-13T17:03:10.031" v="809" actId="167"/>
          <ac:picMkLst>
            <pc:docMk/>
            <pc:sldMk cId="988113936" sldId="384"/>
            <ac:picMk id="5" creationId="{63C1AB72-6659-5E2B-82AF-404629ADE552}"/>
          </ac:picMkLst>
        </pc:picChg>
      </pc:sldChg>
      <pc:sldChg chg="addSp delSp modSp mod ord modShow">
        <pc:chgData name="Đặng Hoàng Quân" userId="ec1318c9-20aa-4000-a079-bebca2c36e73" providerId="ADAL" clId="{1F9B9121-3D29-4D96-80BC-F0AC1F385930}" dt="2022-10-13T17:10:04.481" v="867" actId="20577"/>
        <pc:sldMkLst>
          <pc:docMk/>
          <pc:sldMk cId="586210786" sldId="385"/>
        </pc:sldMkLst>
        <pc:spChg chg="add del mod">
          <ac:chgData name="Đặng Hoàng Quân" userId="ec1318c9-20aa-4000-a079-bebca2c36e73" providerId="ADAL" clId="{1F9B9121-3D29-4D96-80BC-F0AC1F385930}" dt="2022-10-13T16:16:24.426" v="355"/>
          <ac:spMkLst>
            <pc:docMk/>
            <pc:sldMk cId="586210786" sldId="385"/>
            <ac:spMk id="5" creationId="{4720C58D-5D4F-5403-8CF5-9394B46C1461}"/>
          </ac:spMkLst>
        </pc:spChg>
        <pc:spChg chg="mod">
          <ac:chgData name="Đặng Hoàng Quân" userId="ec1318c9-20aa-4000-a079-bebca2c36e73" providerId="ADAL" clId="{1F9B9121-3D29-4D96-80BC-F0AC1F385930}" dt="2022-10-13T17:10:04.481" v="867" actId="20577"/>
          <ac:spMkLst>
            <pc:docMk/>
            <pc:sldMk cId="586210786" sldId="385"/>
            <ac:spMk id="6" creationId="{1EAB800D-F992-480A-812D-52370EE8AF45}"/>
          </ac:spMkLst>
        </pc:spChg>
        <pc:spChg chg="add mod">
          <ac:chgData name="Đặng Hoàng Quân" userId="ec1318c9-20aa-4000-a079-bebca2c36e73" providerId="ADAL" clId="{1F9B9121-3D29-4D96-80BC-F0AC1F385930}" dt="2022-10-13T16:16:59.122" v="372" actId="20577"/>
          <ac:spMkLst>
            <pc:docMk/>
            <pc:sldMk cId="586210786" sldId="385"/>
            <ac:spMk id="7" creationId="{B35C6DE5-F62C-5FEA-E25C-A717F05FA644}"/>
          </ac:spMkLst>
        </pc:spChg>
        <pc:spChg chg="add del">
          <ac:chgData name="Đặng Hoàng Quân" userId="ec1318c9-20aa-4000-a079-bebca2c36e73" providerId="ADAL" clId="{1F9B9121-3D29-4D96-80BC-F0AC1F385930}" dt="2022-10-13T16:16:29.537" v="357" actId="478"/>
          <ac:spMkLst>
            <pc:docMk/>
            <pc:sldMk cId="586210786" sldId="385"/>
            <ac:spMk id="9" creationId="{70663100-A680-44E7-746A-0635F22AF636}"/>
          </ac:spMkLst>
        </pc:spChg>
        <pc:spChg chg="mod">
          <ac:chgData name="Đặng Hoàng Quân" userId="ec1318c9-20aa-4000-a079-bebca2c36e73" providerId="ADAL" clId="{1F9B9121-3D29-4D96-80BC-F0AC1F385930}" dt="2022-10-13T17:08:55.704" v="845" actId="20577"/>
          <ac:spMkLst>
            <pc:docMk/>
            <pc:sldMk cId="586210786" sldId="385"/>
            <ac:spMk id="11" creationId="{5151D7B3-7D2A-42C6-0BA0-B9050433F631}"/>
          </ac:spMkLst>
        </pc:spChg>
        <pc:spChg chg="mod">
          <ac:chgData name="Đặng Hoàng Quân" userId="ec1318c9-20aa-4000-a079-bebca2c36e73" providerId="ADAL" clId="{1F9B9121-3D29-4D96-80BC-F0AC1F385930}" dt="2022-10-13T17:08:59.227" v="848" actId="20577"/>
          <ac:spMkLst>
            <pc:docMk/>
            <pc:sldMk cId="586210786" sldId="385"/>
            <ac:spMk id="12" creationId="{85FFDC9D-62C2-F55B-ECFD-5F11271704DC}"/>
          </ac:spMkLst>
        </pc:spChg>
        <pc:spChg chg="mod">
          <ac:chgData name="Đặng Hoàng Quân" userId="ec1318c9-20aa-4000-a079-bebca2c36e73" providerId="ADAL" clId="{1F9B9121-3D29-4D96-80BC-F0AC1F385930}" dt="2022-10-13T17:09:01.517" v="851" actId="20577"/>
          <ac:spMkLst>
            <pc:docMk/>
            <pc:sldMk cId="586210786" sldId="385"/>
            <ac:spMk id="13" creationId="{11263EF5-7B4F-B713-EBF8-0CEDEA36099A}"/>
          </ac:spMkLst>
        </pc:spChg>
        <pc:spChg chg="mod">
          <ac:chgData name="Đặng Hoàng Quân" userId="ec1318c9-20aa-4000-a079-bebca2c36e73" providerId="ADAL" clId="{1F9B9121-3D29-4D96-80BC-F0AC1F385930}" dt="2022-10-13T17:09:05.202" v="855" actId="20577"/>
          <ac:spMkLst>
            <pc:docMk/>
            <pc:sldMk cId="586210786" sldId="385"/>
            <ac:spMk id="15" creationId="{72B989BC-1E10-C924-76CD-3172BF242320}"/>
          </ac:spMkLst>
        </pc:spChg>
        <pc:graphicFrameChg chg="mod">
          <ac:chgData name="Đặng Hoàng Quân" userId="ec1318c9-20aa-4000-a079-bebca2c36e73" providerId="ADAL" clId="{1F9B9121-3D29-4D96-80BC-F0AC1F385930}" dt="2022-10-13T16:17:16.350" v="402" actId="1035"/>
          <ac:graphicFrameMkLst>
            <pc:docMk/>
            <pc:sldMk cId="586210786" sldId="385"/>
            <ac:graphicFrameMk id="2" creationId="{8EEFF145-475F-22FF-CD66-8027529C03A0}"/>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3" creationId="{212A2D27-2D4B-552F-EA8F-FA39EC227CFE}"/>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4" creationId="{D781E5A7-4978-3D2B-E050-3ADD0116C359}"/>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14" creationId="{7E0D804A-15FE-CAD2-27C9-42E6048FCD4B}"/>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16" creationId="{38177E6E-099B-BBC2-50A5-92F0C3EC310F}"/>
          </ac:graphicFrameMkLst>
        </pc:graphicFrameChg>
      </pc:sldChg>
      <pc:sldChg chg="addSp modSp mod">
        <pc:chgData name="Đặng Hoàng Quân" userId="ec1318c9-20aa-4000-a079-bebca2c36e73" providerId="ADAL" clId="{1F9B9121-3D29-4D96-80BC-F0AC1F385930}" dt="2022-10-13T16:52:52.387" v="754" actId="1036"/>
        <pc:sldMkLst>
          <pc:docMk/>
          <pc:sldMk cId="2548512578" sldId="390"/>
        </pc:sldMkLst>
        <pc:spChg chg="mod">
          <ac:chgData name="Đặng Hoàng Quân" userId="ec1318c9-20aa-4000-a079-bebca2c36e73" providerId="ADAL" clId="{1F9B9121-3D29-4D96-80BC-F0AC1F385930}" dt="2022-10-13T16:52:52.387" v="754" actId="1036"/>
          <ac:spMkLst>
            <pc:docMk/>
            <pc:sldMk cId="2548512578" sldId="390"/>
            <ac:spMk id="2" creationId="{00DDA56E-5275-E7DA-32F3-70ABCD8E15B9}"/>
          </ac:spMkLst>
        </pc:spChg>
        <pc:spChg chg="add mod">
          <ac:chgData name="Đặng Hoàng Quân" userId="ec1318c9-20aa-4000-a079-bebca2c36e73" providerId="ADAL" clId="{1F9B9121-3D29-4D96-80BC-F0AC1F385930}" dt="2022-10-13T16:52:52.387" v="754" actId="1036"/>
          <ac:spMkLst>
            <pc:docMk/>
            <pc:sldMk cId="2548512578" sldId="390"/>
            <ac:spMk id="5" creationId="{5F6C8244-2E66-9B4D-C69F-4AC0938E24DD}"/>
          </ac:spMkLst>
        </pc:spChg>
        <pc:graphicFrameChg chg="add mod">
          <ac:chgData name="Đặng Hoàng Quân" userId="ec1318c9-20aa-4000-a079-bebca2c36e73" providerId="ADAL" clId="{1F9B9121-3D29-4D96-80BC-F0AC1F385930}" dt="2022-10-13T16:52:52.387" v="754" actId="1036"/>
          <ac:graphicFrameMkLst>
            <pc:docMk/>
            <pc:sldMk cId="2548512578" sldId="390"/>
            <ac:graphicFrameMk id="4" creationId="{9A4B8946-B7C8-8C21-7F8D-3281099927B2}"/>
          </ac:graphicFrameMkLst>
        </pc:graphicFrameChg>
      </pc:sldChg>
      <pc:sldChg chg="modSp mod">
        <pc:chgData name="Đặng Hoàng Quân" userId="ec1318c9-20aa-4000-a079-bebca2c36e73" providerId="ADAL" clId="{1F9B9121-3D29-4D96-80BC-F0AC1F385930}" dt="2022-10-13T17:12:01.751" v="890" actId="20577"/>
        <pc:sldMkLst>
          <pc:docMk/>
          <pc:sldMk cId="439640612" sldId="391"/>
        </pc:sldMkLst>
        <pc:spChg chg="mod">
          <ac:chgData name="Đặng Hoàng Quân" userId="ec1318c9-20aa-4000-a079-bebca2c36e73" providerId="ADAL" clId="{1F9B9121-3D29-4D96-80BC-F0AC1F385930}" dt="2022-10-13T17:12:01.751" v="890" actId="20577"/>
          <ac:spMkLst>
            <pc:docMk/>
            <pc:sldMk cId="439640612" sldId="391"/>
            <ac:spMk id="18" creationId="{8FD088F8-36E1-B723-FBCD-5E2B959AEAAE}"/>
          </ac:spMkLst>
        </pc:spChg>
        <pc:spChg chg="mod">
          <ac:chgData name="Đặng Hoàng Quân" userId="ec1318c9-20aa-4000-a079-bebca2c36e73" providerId="ADAL" clId="{1F9B9121-3D29-4D96-80BC-F0AC1F385930}" dt="2022-10-13T17:11:02.661" v="874" actId="20577"/>
          <ac:spMkLst>
            <pc:docMk/>
            <pc:sldMk cId="439640612" sldId="391"/>
            <ac:spMk id="31" creationId="{5D834270-B682-06D1-2DFF-7567429FC533}"/>
          </ac:spMkLst>
        </pc:spChg>
        <pc:spChg chg="mod ord">
          <ac:chgData name="Đặng Hoàng Quân" userId="ec1318c9-20aa-4000-a079-bebca2c36e73" providerId="ADAL" clId="{1F9B9121-3D29-4D96-80BC-F0AC1F385930}" dt="2022-10-13T17:11:06.172" v="876" actId="20577"/>
          <ac:spMkLst>
            <pc:docMk/>
            <pc:sldMk cId="439640612" sldId="391"/>
            <ac:spMk id="32" creationId="{BCF1A4E6-5D2B-D52D-AB93-919FB6A4B6BC}"/>
          </ac:spMkLst>
        </pc:spChg>
        <pc:spChg chg="mod">
          <ac:chgData name="Đặng Hoàng Quân" userId="ec1318c9-20aa-4000-a079-bebca2c36e73" providerId="ADAL" clId="{1F9B9121-3D29-4D96-80BC-F0AC1F385930}" dt="2022-10-13T17:11:11.752" v="878" actId="20577"/>
          <ac:spMkLst>
            <pc:docMk/>
            <pc:sldMk cId="439640612" sldId="391"/>
            <ac:spMk id="33" creationId="{9AF6A2F4-614B-C0BD-F332-EB1DAC659BD0}"/>
          </ac:spMkLst>
        </pc:spChg>
        <pc:spChg chg="mod ord">
          <ac:chgData name="Đặng Hoàng Quân" userId="ec1318c9-20aa-4000-a079-bebca2c36e73" providerId="ADAL" clId="{1F9B9121-3D29-4D96-80BC-F0AC1F385930}" dt="2022-10-13T17:10:52.789" v="873" actId="167"/>
          <ac:spMkLst>
            <pc:docMk/>
            <pc:sldMk cId="439640612" sldId="391"/>
            <ac:spMk id="34" creationId="{0561A380-4A82-BB43-EAB0-C72DC9173552}"/>
          </ac:spMkLst>
        </pc:spChg>
      </pc:sldChg>
      <pc:sldChg chg="addSp delSp modSp mod">
        <pc:chgData name="Đặng Hoàng Quân" userId="ec1318c9-20aa-4000-a079-bebca2c36e73" providerId="ADAL" clId="{1F9B9121-3D29-4D96-80BC-F0AC1F385930}" dt="2022-10-13T16:47:49.553" v="726" actId="20577"/>
        <pc:sldMkLst>
          <pc:docMk/>
          <pc:sldMk cId="3914098553" sldId="392"/>
        </pc:sldMkLst>
        <pc:spChg chg="add del">
          <ac:chgData name="Đặng Hoàng Quân" userId="ec1318c9-20aa-4000-a079-bebca2c36e73" providerId="ADAL" clId="{1F9B9121-3D29-4D96-80BC-F0AC1F385930}" dt="2022-10-13T16:25:25.220" v="411" actId="22"/>
          <ac:spMkLst>
            <pc:docMk/>
            <pc:sldMk cId="3914098553" sldId="392"/>
            <ac:spMk id="4" creationId="{A41AB03E-2DDA-1432-0DCC-4985140590F6}"/>
          </ac:spMkLst>
        </pc:spChg>
        <pc:spChg chg="add del">
          <ac:chgData name="Đặng Hoàng Quân" userId="ec1318c9-20aa-4000-a079-bebca2c36e73" providerId="ADAL" clId="{1F9B9121-3D29-4D96-80BC-F0AC1F385930}" dt="2022-10-13T16:25:26.087" v="413" actId="22"/>
          <ac:spMkLst>
            <pc:docMk/>
            <pc:sldMk cId="3914098553" sldId="392"/>
            <ac:spMk id="6" creationId="{8D2CFFC3-9E8C-F5BF-FD0E-A962625AC165}"/>
          </ac:spMkLst>
        </pc:spChg>
        <pc:spChg chg="add del mod">
          <ac:chgData name="Đặng Hoàng Quân" userId="ec1318c9-20aa-4000-a079-bebca2c36e73" providerId="ADAL" clId="{1F9B9121-3D29-4D96-80BC-F0AC1F385930}" dt="2022-10-13T16:38:05.815" v="548"/>
          <ac:spMkLst>
            <pc:docMk/>
            <pc:sldMk cId="3914098553" sldId="392"/>
            <ac:spMk id="9" creationId="{0B47B1BA-8E5D-83CA-1D82-E9F973FF1771}"/>
          </ac:spMkLst>
        </pc:spChg>
        <pc:spChg chg="mod">
          <ac:chgData name="Đặng Hoàng Quân" userId="ec1318c9-20aa-4000-a079-bebca2c36e73" providerId="ADAL" clId="{1F9B9121-3D29-4D96-80BC-F0AC1F385930}" dt="2022-10-13T16:43:57.204" v="633" actId="20577"/>
          <ac:spMkLst>
            <pc:docMk/>
            <pc:sldMk cId="3914098553" sldId="392"/>
            <ac:spMk id="12" creationId="{865FD194-4C3F-4B49-CE67-F407F58F60A0}"/>
          </ac:spMkLst>
        </pc:spChg>
        <pc:spChg chg="add mod">
          <ac:chgData name="Đặng Hoàng Quân" userId="ec1318c9-20aa-4000-a079-bebca2c36e73" providerId="ADAL" clId="{1F9B9121-3D29-4D96-80BC-F0AC1F385930}" dt="2022-10-13T16:46:55.500" v="702" actId="1035"/>
          <ac:spMkLst>
            <pc:docMk/>
            <pc:sldMk cId="3914098553" sldId="392"/>
            <ac:spMk id="16" creationId="{10A684F5-B265-5D50-1DAC-485830DADA10}"/>
          </ac:spMkLst>
        </pc:spChg>
        <pc:spChg chg="add mod">
          <ac:chgData name="Đặng Hoàng Quân" userId="ec1318c9-20aa-4000-a079-bebca2c36e73" providerId="ADAL" clId="{1F9B9121-3D29-4D96-80BC-F0AC1F385930}" dt="2022-10-13T16:47:49.553" v="726" actId="20577"/>
          <ac:spMkLst>
            <pc:docMk/>
            <pc:sldMk cId="3914098553" sldId="392"/>
            <ac:spMk id="18" creationId="{DAA51F24-D9E1-16C3-49B3-0BC809EE0EA1}"/>
          </ac:spMkLst>
        </pc:spChg>
        <pc:graphicFrameChg chg="add mod modGraphic">
          <ac:chgData name="Đặng Hoàng Quân" userId="ec1318c9-20aa-4000-a079-bebca2c36e73" providerId="ADAL" clId="{1F9B9121-3D29-4D96-80BC-F0AC1F385930}" dt="2022-10-13T16:46:55.500" v="702" actId="1035"/>
          <ac:graphicFrameMkLst>
            <pc:docMk/>
            <pc:sldMk cId="3914098553" sldId="392"/>
            <ac:graphicFrameMk id="11" creationId="{4EF24E33-35E2-AE72-0882-BEF63277F72E}"/>
          </ac:graphicFrameMkLst>
        </pc:graphicFrameChg>
      </pc:sldChg>
      <pc:sldChg chg="modSp">
        <pc:chgData name="Đặng Hoàng Quân" userId="ec1318c9-20aa-4000-a079-bebca2c36e73" providerId="ADAL" clId="{1F9B9121-3D29-4D96-80BC-F0AC1F385930}" dt="2022-10-13T16:58:25.943" v="770" actId="20577"/>
        <pc:sldMkLst>
          <pc:docMk/>
          <pc:sldMk cId="1854361469" sldId="395"/>
        </pc:sldMkLst>
        <pc:graphicFrameChg chg="mod">
          <ac:chgData name="Đặng Hoàng Quân" userId="ec1318c9-20aa-4000-a079-bebca2c36e73" providerId="ADAL" clId="{1F9B9121-3D29-4D96-80BC-F0AC1F385930}" dt="2022-10-13T16:58:25.943" v="770" actId="20577"/>
          <ac:graphicFrameMkLst>
            <pc:docMk/>
            <pc:sldMk cId="1854361469" sldId="395"/>
            <ac:graphicFrameMk id="68" creationId="{2403ED7C-ADE1-00EE-10F6-F37DA72B4B86}"/>
          </ac:graphicFrameMkLst>
        </pc:graphicFrameChg>
      </pc:sldChg>
      <pc:sldChg chg="modSp mod">
        <pc:chgData name="Đặng Hoàng Quân" userId="ec1318c9-20aa-4000-a079-bebca2c36e73" providerId="ADAL" clId="{1F9B9121-3D29-4D96-80BC-F0AC1F385930}" dt="2022-10-13T17:07:14.931" v="821" actId="20577"/>
        <pc:sldMkLst>
          <pc:docMk/>
          <pc:sldMk cId="3155731730" sldId="397"/>
        </pc:sldMkLst>
        <pc:spChg chg="mod">
          <ac:chgData name="Đặng Hoàng Quân" userId="ec1318c9-20aa-4000-a079-bebca2c36e73" providerId="ADAL" clId="{1F9B9121-3D29-4D96-80BC-F0AC1F385930}" dt="2022-10-13T17:07:14.931" v="821" actId="20577"/>
          <ac:spMkLst>
            <pc:docMk/>
            <pc:sldMk cId="3155731730" sldId="397"/>
            <ac:spMk id="9" creationId="{318118EC-B669-C0B4-4449-ECA20A7BD5D9}"/>
          </ac:spMkLst>
        </pc:spChg>
        <pc:spChg chg="mod">
          <ac:chgData name="Đặng Hoàng Quân" userId="ec1318c9-20aa-4000-a079-bebca2c36e73" providerId="ADAL" clId="{1F9B9121-3D29-4D96-80BC-F0AC1F385930}" dt="2022-10-13T15:53:52.682" v="17" actId="20577"/>
          <ac:spMkLst>
            <pc:docMk/>
            <pc:sldMk cId="3155731730" sldId="397"/>
            <ac:spMk id="12" creationId="{D3D7039B-B66A-9C06-E129-0109FE802BEA}"/>
          </ac:spMkLst>
        </pc:spChg>
      </pc:sldChg>
      <pc:sldChg chg="modSp mod">
        <pc:chgData name="Đặng Hoàng Quân" userId="ec1318c9-20aa-4000-a079-bebca2c36e73" providerId="ADAL" clId="{1F9B9121-3D29-4D96-80BC-F0AC1F385930}" dt="2022-10-13T17:11:43.789" v="885" actId="20577"/>
        <pc:sldMkLst>
          <pc:docMk/>
          <pc:sldMk cId="2226334921" sldId="398"/>
        </pc:sldMkLst>
        <pc:spChg chg="mod">
          <ac:chgData name="Đặng Hoàng Quân" userId="ec1318c9-20aa-4000-a079-bebca2c36e73" providerId="ADAL" clId="{1F9B9121-3D29-4D96-80BC-F0AC1F385930}" dt="2022-10-13T17:11:43.789" v="885" actId="20577"/>
          <ac:spMkLst>
            <pc:docMk/>
            <pc:sldMk cId="2226334921" sldId="398"/>
            <ac:spMk id="13" creationId="{89169BC7-FE1C-6B1D-429B-73F95B259DE8}"/>
          </ac:spMkLst>
        </pc:spChg>
      </pc:sldChg>
      <pc:sldChg chg="modSp mod ord">
        <pc:chgData name="Đặng Hoàng Quân" userId="ec1318c9-20aa-4000-a079-bebca2c36e73" providerId="ADAL" clId="{1F9B9121-3D29-4D96-80BC-F0AC1F385930}" dt="2022-10-13T17:11:37.676" v="883" actId="20577"/>
        <pc:sldMkLst>
          <pc:docMk/>
          <pc:sldMk cId="3762975477" sldId="399"/>
        </pc:sldMkLst>
        <pc:spChg chg="mod">
          <ac:chgData name="Đặng Hoàng Quân" userId="ec1318c9-20aa-4000-a079-bebca2c36e73" providerId="ADAL" clId="{1F9B9121-3D29-4D96-80BC-F0AC1F385930}" dt="2022-10-13T17:11:37.676" v="883" actId="20577"/>
          <ac:spMkLst>
            <pc:docMk/>
            <pc:sldMk cId="3762975477" sldId="399"/>
            <ac:spMk id="15" creationId="{E0CBF15A-C65B-F462-A7E6-DFCB2DF1F43B}"/>
          </ac:spMkLst>
        </pc:spChg>
      </pc:sldChg>
      <pc:sldChg chg="addSp delSp modSp mod ord">
        <pc:chgData name="Đặng Hoàng Quân" userId="ec1318c9-20aa-4000-a079-bebca2c36e73" providerId="ADAL" clId="{1F9B9121-3D29-4D96-80BC-F0AC1F385930}" dt="2022-10-13T17:07:10.912" v="820" actId="20577"/>
        <pc:sldMkLst>
          <pc:docMk/>
          <pc:sldMk cId="1271114317" sldId="400"/>
        </pc:sldMkLst>
        <pc:spChg chg="mod">
          <ac:chgData name="Đặng Hoàng Quân" userId="ec1318c9-20aa-4000-a079-bebca2c36e73" providerId="ADAL" clId="{1F9B9121-3D29-4D96-80BC-F0AC1F385930}" dt="2022-10-13T17:07:10.912" v="820" actId="20577"/>
          <ac:spMkLst>
            <pc:docMk/>
            <pc:sldMk cId="1271114317" sldId="400"/>
            <ac:spMk id="9" creationId="{318118EC-B669-C0B4-4449-ECA20A7BD5D9}"/>
          </ac:spMkLst>
        </pc:spChg>
        <pc:spChg chg="mod">
          <ac:chgData name="Đặng Hoàng Quân" userId="ec1318c9-20aa-4000-a079-bebca2c36e73" providerId="ADAL" clId="{1F9B9121-3D29-4D96-80BC-F0AC1F385930}" dt="2022-10-13T15:53:48.043" v="16" actId="20577"/>
          <ac:spMkLst>
            <pc:docMk/>
            <pc:sldMk cId="1271114317" sldId="400"/>
            <ac:spMk id="12" creationId="{ED5016B8-CD52-CBFA-E795-6C2455309C5B}"/>
          </ac:spMkLst>
        </pc:spChg>
        <pc:picChg chg="add del mod">
          <ac:chgData name="Đặng Hoàng Quân" userId="ec1318c9-20aa-4000-a079-bebca2c36e73" providerId="ADAL" clId="{1F9B9121-3D29-4D96-80BC-F0AC1F385930}" dt="2022-10-13T15:51:59.016" v="6" actId="478"/>
          <ac:picMkLst>
            <pc:docMk/>
            <pc:sldMk cId="1271114317" sldId="400"/>
            <ac:picMk id="3" creationId="{8BD89329-AF46-6808-DF99-C051B5A31DCD}"/>
          </ac:picMkLst>
        </pc:picChg>
        <pc:picChg chg="mod">
          <ac:chgData name="Đặng Hoàng Quân" userId="ec1318c9-20aa-4000-a079-bebca2c36e73" providerId="ADAL" clId="{1F9B9121-3D29-4D96-80BC-F0AC1F385930}" dt="2022-10-13T15:52:54.673" v="13" actId="14826"/>
          <ac:picMkLst>
            <pc:docMk/>
            <pc:sldMk cId="1271114317" sldId="400"/>
            <ac:picMk id="4" creationId="{1C5BD320-D019-2432-8D17-F5DF89FEB887}"/>
          </ac:picMkLst>
        </pc:picChg>
      </pc:sldChg>
      <pc:sldChg chg="modSp mod">
        <pc:chgData name="Đặng Hoàng Quân" userId="ec1318c9-20aa-4000-a079-bebca2c36e73" providerId="ADAL" clId="{1F9B9121-3D29-4D96-80BC-F0AC1F385930}" dt="2022-10-13T17:11:34.590" v="882" actId="20577"/>
        <pc:sldMkLst>
          <pc:docMk/>
          <pc:sldMk cId="1070875461" sldId="404"/>
        </pc:sldMkLst>
        <pc:spChg chg="mod">
          <ac:chgData name="Đặng Hoàng Quân" userId="ec1318c9-20aa-4000-a079-bebca2c36e73" providerId="ADAL" clId="{1F9B9121-3D29-4D96-80BC-F0AC1F385930}" dt="2022-10-13T17:11:34.590" v="882" actId="20577"/>
          <ac:spMkLst>
            <pc:docMk/>
            <pc:sldMk cId="1070875461" sldId="404"/>
            <ac:spMk id="2" creationId="{9DFD8961-1314-47E6-8503-787C1A1B1FE7}"/>
          </ac:spMkLst>
        </pc:spChg>
      </pc:sldChg>
      <pc:sldChg chg="modSp mod">
        <pc:chgData name="Đặng Hoàng Quân" userId="ec1318c9-20aa-4000-a079-bebca2c36e73" providerId="ADAL" clId="{1F9B9121-3D29-4D96-80BC-F0AC1F385930}" dt="2022-10-13T17:12:08.893" v="892" actId="20577"/>
        <pc:sldMkLst>
          <pc:docMk/>
          <pc:sldMk cId="3079645547" sldId="405"/>
        </pc:sldMkLst>
        <pc:spChg chg="mod">
          <ac:chgData name="Đặng Hoàng Quân" userId="ec1318c9-20aa-4000-a079-bebca2c36e73" providerId="ADAL" clId="{1F9B9121-3D29-4D96-80BC-F0AC1F385930}" dt="2022-10-13T17:12:08.893" v="892" actId="20577"/>
          <ac:spMkLst>
            <pc:docMk/>
            <pc:sldMk cId="3079645547" sldId="405"/>
            <ac:spMk id="2" creationId="{9DFD8961-1314-47E6-8503-787C1A1B1FE7}"/>
          </ac:spMkLst>
        </pc:spChg>
      </pc:sldChg>
      <pc:sldChg chg="del">
        <pc:chgData name="Đặng Hoàng Quân" userId="ec1318c9-20aa-4000-a079-bebca2c36e73" providerId="ADAL" clId="{1F9B9121-3D29-4D96-80BC-F0AC1F385930}" dt="2022-10-13T16:54:14.627" v="765" actId="47"/>
        <pc:sldMkLst>
          <pc:docMk/>
          <pc:sldMk cId="2781585883" sldId="408"/>
        </pc:sldMkLst>
      </pc:sldChg>
      <pc:sldChg chg="addSp modSp mod ord modShow">
        <pc:chgData name="Đặng Hoàng Quân" userId="ec1318c9-20aa-4000-a079-bebca2c36e73" providerId="ADAL" clId="{1F9B9121-3D29-4D96-80BC-F0AC1F385930}" dt="2022-10-13T16:13:11.066" v="240" actId="20577"/>
        <pc:sldMkLst>
          <pc:docMk/>
          <pc:sldMk cId="728508248" sldId="412"/>
        </pc:sldMkLst>
        <pc:spChg chg="add mod">
          <ac:chgData name="Đặng Hoàng Quân" userId="ec1318c9-20aa-4000-a079-bebca2c36e73" providerId="ADAL" clId="{1F9B9121-3D29-4D96-80BC-F0AC1F385930}" dt="2022-10-13T16:12:04.700" v="224" actId="1076"/>
          <ac:spMkLst>
            <pc:docMk/>
            <pc:sldMk cId="728508248" sldId="412"/>
            <ac:spMk id="2" creationId="{3E672170-AF35-BD3A-5D53-180E7741697F}"/>
          </ac:spMkLst>
        </pc:spChg>
        <pc:spChg chg="mod">
          <ac:chgData name="Đặng Hoàng Quân" userId="ec1318c9-20aa-4000-a079-bebca2c36e73" providerId="ADAL" clId="{1F9B9121-3D29-4D96-80BC-F0AC1F385930}" dt="2022-10-13T16:13:11.066" v="240" actId="20577"/>
          <ac:spMkLst>
            <pc:docMk/>
            <pc:sldMk cId="728508248" sldId="412"/>
            <ac:spMk id="6" creationId="{1EAB800D-F992-480A-812D-52370EE8AF45}"/>
          </ac:spMkLst>
        </pc:spChg>
      </pc:sldChg>
      <pc:sldChg chg="addSp delSp modSp mod ord modShow">
        <pc:chgData name="Đặng Hoàng Quân" userId="ec1318c9-20aa-4000-a079-bebca2c36e73" providerId="ADAL" clId="{1F9B9121-3D29-4D96-80BC-F0AC1F385930}" dt="2022-10-13T16:13:03.297" v="238" actId="20577"/>
        <pc:sldMkLst>
          <pc:docMk/>
          <pc:sldMk cId="1933187081" sldId="413"/>
        </pc:sldMkLst>
        <pc:spChg chg="add del mod">
          <ac:chgData name="Đặng Hoàng Quân" userId="ec1318c9-20aa-4000-a079-bebca2c36e73" providerId="ADAL" clId="{1F9B9121-3D29-4D96-80BC-F0AC1F385930}" dt="2022-10-13T16:11:56.829" v="223" actId="478"/>
          <ac:spMkLst>
            <pc:docMk/>
            <pc:sldMk cId="1933187081" sldId="413"/>
            <ac:spMk id="2" creationId="{5B907CAB-7EAF-2F19-E326-54FAB465A074}"/>
          </ac:spMkLst>
        </pc:spChg>
        <pc:spChg chg="add mod">
          <ac:chgData name="Đặng Hoàng Quân" userId="ec1318c9-20aa-4000-a079-bebca2c36e73" providerId="ADAL" clId="{1F9B9121-3D29-4D96-80BC-F0AC1F385930}" dt="2022-10-13T16:12:22.671" v="233" actId="20577"/>
          <ac:spMkLst>
            <pc:docMk/>
            <pc:sldMk cId="1933187081" sldId="413"/>
            <ac:spMk id="3" creationId="{507EABCB-37D1-8E73-9672-1885FEB22718}"/>
          </ac:spMkLst>
        </pc:spChg>
        <pc:spChg chg="mod">
          <ac:chgData name="Đặng Hoàng Quân" userId="ec1318c9-20aa-4000-a079-bebca2c36e73" providerId="ADAL" clId="{1F9B9121-3D29-4D96-80BC-F0AC1F385930}" dt="2022-10-13T16:13:03.297" v="238" actId="20577"/>
          <ac:spMkLst>
            <pc:docMk/>
            <pc:sldMk cId="1933187081" sldId="413"/>
            <ac:spMk id="6" creationId="{1EAB800D-F992-480A-812D-52370EE8AF45}"/>
          </ac:spMkLst>
        </pc:spChg>
      </pc:sldChg>
      <pc:sldChg chg="modSp add mod">
        <pc:chgData name="Đặng Hoàng Quân" userId="ec1318c9-20aa-4000-a079-bebca2c36e73" providerId="ADAL" clId="{1F9B9121-3D29-4D96-80BC-F0AC1F385930}" dt="2022-10-13T16:14:25.146" v="310" actId="20577"/>
        <pc:sldMkLst>
          <pc:docMk/>
          <pc:sldMk cId="3825840031" sldId="414"/>
        </pc:sldMkLst>
        <pc:spChg chg="mod">
          <ac:chgData name="Đặng Hoàng Quân" userId="ec1318c9-20aa-4000-a079-bebca2c36e73" providerId="ADAL" clId="{1F9B9121-3D29-4D96-80BC-F0AC1F385930}" dt="2022-10-13T16:14:25.146" v="310" actId="20577"/>
          <ac:spMkLst>
            <pc:docMk/>
            <pc:sldMk cId="3825840031" sldId="414"/>
            <ac:spMk id="2" creationId="{9DFD8961-1314-47E6-8503-787C1A1B1FE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902463386475378E-2"/>
          <c:y val="2.3359790531396089E-2"/>
          <c:w val="0.858194208425759"/>
          <c:h val="0.8354833753238744"/>
        </c:manualLayout>
      </c:layout>
      <c:doughnut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9E-41AF-B96A-341054CC2A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9E-41AF-B96A-341054CC2A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9E-41AF-B96A-341054CC2A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9E-41AF-B96A-341054CC2AA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C9E-41AF-B96A-341054CC2AA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C9E-41AF-B96A-341054CC2AAD}"/>
              </c:ext>
            </c:extLst>
          </c:dPt>
          <c:dLbls>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0</c:v>
                </c:pt>
                <c:pt idx="1">
                  <c:v>1</c:v>
                </c:pt>
                <c:pt idx="2">
                  <c:v>2</c:v>
                </c:pt>
                <c:pt idx="3">
                  <c:v>3</c:v>
                </c:pt>
                <c:pt idx="4">
                  <c:v>4</c:v>
                </c:pt>
                <c:pt idx="5">
                  <c:v>&gt;=5</c:v>
                </c:pt>
              </c:strCache>
            </c:strRef>
          </c:cat>
          <c:val>
            <c:numRef>
              <c:f>Sheet1!$B$2:$B$7</c:f>
              <c:numCache>
                <c:formatCode>General</c:formatCode>
                <c:ptCount val="6"/>
                <c:pt idx="0">
                  <c:v>2069</c:v>
                </c:pt>
                <c:pt idx="1">
                  <c:v>2073</c:v>
                </c:pt>
                <c:pt idx="2">
                  <c:v>1432</c:v>
                </c:pt>
                <c:pt idx="3">
                  <c:v>876</c:v>
                </c:pt>
                <c:pt idx="4">
                  <c:v>514</c:v>
                </c:pt>
                <c:pt idx="5">
                  <c:v>588</c:v>
                </c:pt>
              </c:numCache>
            </c:numRef>
          </c:val>
          <c:extLst>
            <c:ext xmlns:c16="http://schemas.microsoft.com/office/drawing/2014/chart" uri="{C3380CC4-5D6E-409C-BE32-E72D297353CC}">
              <c16:uniqueId val="{0000000C-EC9E-41AF-B96A-341054CC2AAD}"/>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b"/>
      <c:layout>
        <c:manualLayout>
          <c:xMode val="edge"/>
          <c:yMode val="edge"/>
          <c:x val="6.7073988074390203E-2"/>
          <c:y val="0.93450401698985697"/>
          <c:w val="0.86585202385121962"/>
          <c:h val="6.549598301014299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0"/>
    <a:lstStyle/>
    <a:p>
      <a:pPr>
        <a:defRPr sz="1800" b="1">
          <a:solidFill>
            <a:schemeClr val="bg1"/>
          </a:solidFill>
          <a:latin typeface="Calibri" panose="020F0502020204030204" pitchFamily="34" charset="0"/>
          <a:cs typeface="Calibri" panose="020F050202020403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26AB6-C99C-4B42-962E-BFDDB8193912}" type="doc">
      <dgm:prSet loTypeId="urn:microsoft.com/office/officeart/2005/8/layout/hProcess11" loCatId="process" qsTypeId="urn:microsoft.com/office/officeart/2005/8/quickstyle/simple2" qsCatId="simple" csTypeId="urn:microsoft.com/office/officeart/2005/8/colors/accent1_2" csCatId="accent1" phldr="1"/>
      <dgm:spPr/>
    </dgm:pt>
    <dgm:pt modelId="{93ACCC1D-276F-448E-B9E2-F50D198B3B67}">
      <dgm:prSet phldrT="[Text]" custT="1"/>
      <dgm:spPr/>
      <dgm:t>
        <a:bodyPr/>
        <a:lstStyle/>
        <a:p>
          <a:r>
            <a:rPr lang="en-US" sz="1800"/>
            <a:t>Chữ Nho</a:t>
          </a:r>
        </a:p>
      </dgm:t>
    </dgm:pt>
    <dgm:pt modelId="{37A5EDF0-17B9-4BEB-80FC-5483A829B31D}" type="parTrans" cxnId="{3C91A852-82E1-4F60-806D-F81376222FBA}">
      <dgm:prSet/>
      <dgm:spPr/>
      <dgm:t>
        <a:bodyPr/>
        <a:lstStyle/>
        <a:p>
          <a:endParaRPr lang="en-US" sz="1800"/>
        </a:p>
      </dgm:t>
    </dgm:pt>
    <dgm:pt modelId="{D8557E4C-7682-463F-A666-0379E06522EB}" type="sibTrans" cxnId="{3C91A852-82E1-4F60-806D-F81376222FBA}">
      <dgm:prSet custT="1"/>
      <dgm:spPr/>
      <dgm:t>
        <a:bodyPr/>
        <a:lstStyle/>
        <a:p>
          <a:endParaRPr lang="en-US" sz="1800"/>
        </a:p>
      </dgm:t>
    </dgm:pt>
    <dgm:pt modelId="{0EFCA578-30F9-4ADE-AE4C-357446A1F77B}">
      <dgm:prSet phldrT="[Text]" custT="1"/>
      <dgm:spPr/>
      <dgm:t>
        <a:bodyPr/>
        <a:lstStyle/>
        <a:p>
          <a:r>
            <a:rPr lang="en-US" sz="1800"/>
            <a:t>Chữ Nôm</a:t>
          </a:r>
        </a:p>
      </dgm:t>
    </dgm:pt>
    <dgm:pt modelId="{6B7C8474-6516-4C45-A3EE-10E8C2E0D286}" type="parTrans" cxnId="{828EEC24-2C87-455C-B0F5-18F74F4C3FE2}">
      <dgm:prSet/>
      <dgm:spPr/>
      <dgm:t>
        <a:bodyPr/>
        <a:lstStyle/>
        <a:p>
          <a:endParaRPr lang="en-US" sz="1800"/>
        </a:p>
      </dgm:t>
    </dgm:pt>
    <dgm:pt modelId="{33B32C2E-D243-4981-B08E-5CE58E82D133}" type="sibTrans" cxnId="{828EEC24-2C87-455C-B0F5-18F74F4C3FE2}">
      <dgm:prSet custT="1"/>
      <dgm:spPr/>
      <dgm:t>
        <a:bodyPr/>
        <a:lstStyle/>
        <a:p>
          <a:endParaRPr lang="en-US" sz="1800"/>
        </a:p>
      </dgm:t>
    </dgm:pt>
    <dgm:pt modelId="{D4F8DCB6-D38C-4383-9C50-6F7C6FAD94DE}">
      <dgm:prSet phldrT="[Text]" custT="1"/>
      <dgm:spPr/>
      <dgm:t>
        <a:bodyPr/>
        <a:lstStyle/>
        <a:p>
          <a:r>
            <a:rPr lang="en-US" sz="1800"/>
            <a:t>Chữ Quốc Ngữ</a:t>
          </a:r>
        </a:p>
      </dgm:t>
    </dgm:pt>
    <dgm:pt modelId="{0E40FACA-BB24-4481-8D2C-F4337AAD5F69}" type="parTrans" cxnId="{33590681-DF29-4C13-9E7D-AF1F78E33DD0}">
      <dgm:prSet/>
      <dgm:spPr/>
      <dgm:t>
        <a:bodyPr/>
        <a:lstStyle/>
        <a:p>
          <a:endParaRPr lang="en-US" sz="1800"/>
        </a:p>
      </dgm:t>
    </dgm:pt>
    <dgm:pt modelId="{B48D8219-1B20-4997-9C33-120DB307835D}" type="sibTrans" cxnId="{33590681-DF29-4C13-9E7D-AF1F78E33DD0}">
      <dgm:prSet/>
      <dgm:spPr/>
      <dgm:t>
        <a:bodyPr/>
        <a:lstStyle/>
        <a:p>
          <a:endParaRPr lang="en-US" sz="1800"/>
        </a:p>
      </dgm:t>
    </dgm:pt>
    <dgm:pt modelId="{5AA8B824-9861-4C9C-896A-80004DF4F7DD}" type="pres">
      <dgm:prSet presAssocID="{1AD26AB6-C99C-4B42-962E-BFDDB8193912}" presName="Name0" presStyleCnt="0">
        <dgm:presLayoutVars>
          <dgm:dir/>
          <dgm:resizeHandles val="exact"/>
        </dgm:presLayoutVars>
      </dgm:prSet>
      <dgm:spPr/>
    </dgm:pt>
    <dgm:pt modelId="{F91C585A-7268-49EA-924C-04A8C9698A99}" type="pres">
      <dgm:prSet presAssocID="{1AD26AB6-C99C-4B42-962E-BFDDB8193912}" presName="arrow" presStyleLbl="bgShp" presStyleIdx="0" presStyleCnt="1"/>
      <dgm:spPr/>
    </dgm:pt>
    <dgm:pt modelId="{5D6A684C-F39D-4090-86BA-AA047DE5225F}" type="pres">
      <dgm:prSet presAssocID="{1AD26AB6-C99C-4B42-962E-BFDDB8193912}" presName="points" presStyleCnt="0"/>
      <dgm:spPr/>
    </dgm:pt>
    <dgm:pt modelId="{E9C70366-C296-41A8-B624-A74CB82254EB}" type="pres">
      <dgm:prSet presAssocID="{93ACCC1D-276F-448E-B9E2-F50D198B3B67}" presName="compositeA" presStyleCnt="0"/>
      <dgm:spPr/>
    </dgm:pt>
    <dgm:pt modelId="{54ED905C-B741-40A3-BA43-2FBA56427F12}" type="pres">
      <dgm:prSet presAssocID="{93ACCC1D-276F-448E-B9E2-F50D198B3B67}" presName="textA" presStyleLbl="revTx" presStyleIdx="0" presStyleCnt="3">
        <dgm:presLayoutVars>
          <dgm:bulletEnabled val="1"/>
        </dgm:presLayoutVars>
      </dgm:prSet>
      <dgm:spPr/>
    </dgm:pt>
    <dgm:pt modelId="{FB420400-45BF-4DD3-BD34-ECD8F8A2A229}" type="pres">
      <dgm:prSet presAssocID="{93ACCC1D-276F-448E-B9E2-F50D198B3B67}" presName="circleA" presStyleLbl="node1" presStyleIdx="0" presStyleCnt="3"/>
      <dgm:spPr/>
    </dgm:pt>
    <dgm:pt modelId="{496AB609-18A3-4658-BB6F-55EBE1D1506C}" type="pres">
      <dgm:prSet presAssocID="{93ACCC1D-276F-448E-B9E2-F50D198B3B67}" presName="spaceA" presStyleCnt="0"/>
      <dgm:spPr/>
    </dgm:pt>
    <dgm:pt modelId="{1D562C90-0762-4E52-A51E-E1AF5352A585}" type="pres">
      <dgm:prSet presAssocID="{D8557E4C-7682-463F-A666-0379E06522EB}" presName="space" presStyleCnt="0"/>
      <dgm:spPr/>
    </dgm:pt>
    <dgm:pt modelId="{65E70486-102F-411F-A8EB-E13EDD98EE36}" type="pres">
      <dgm:prSet presAssocID="{0EFCA578-30F9-4ADE-AE4C-357446A1F77B}" presName="compositeB" presStyleCnt="0"/>
      <dgm:spPr/>
    </dgm:pt>
    <dgm:pt modelId="{DF9CF4E8-9250-4D39-A154-8A94BA68E100}" type="pres">
      <dgm:prSet presAssocID="{0EFCA578-30F9-4ADE-AE4C-357446A1F77B}" presName="textB" presStyleLbl="revTx" presStyleIdx="1" presStyleCnt="3">
        <dgm:presLayoutVars>
          <dgm:bulletEnabled val="1"/>
        </dgm:presLayoutVars>
      </dgm:prSet>
      <dgm:spPr/>
    </dgm:pt>
    <dgm:pt modelId="{BBCCE292-A689-455F-B98D-0D240A1FE5D0}" type="pres">
      <dgm:prSet presAssocID="{0EFCA578-30F9-4ADE-AE4C-357446A1F77B}" presName="circleB" presStyleLbl="node1" presStyleIdx="1" presStyleCnt="3"/>
      <dgm:spPr/>
    </dgm:pt>
    <dgm:pt modelId="{B94D3BDC-397A-485A-9331-719437704F7A}" type="pres">
      <dgm:prSet presAssocID="{0EFCA578-30F9-4ADE-AE4C-357446A1F77B}" presName="spaceB" presStyleCnt="0"/>
      <dgm:spPr/>
    </dgm:pt>
    <dgm:pt modelId="{CCD2656C-81DB-4FD7-A9FF-E440F1456CE5}" type="pres">
      <dgm:prSet presAssocID="{33B32C2E-D243-4981-B08E-5CE58E82D133}" presName="space" presStyleCnt="0"/>
      <dgm:spPr/>
    </dgm:pt>
    <dgm:pt modelId="{51FEC898-FF06-408D-AF3F-1617E15D2F8B}" type="pres">
      <dgm:prSet presAssocID="{D4F8DCB6-D38C-4383-9C50-6F7C6FAD94DE}" presName="compositeA" presStyleCnt="0"/>
      <dgm:spPr/>
    </dgm:pt>
    <dgm:pt modelId="{346EA963-9EDB-4581-9906-D1B47049E185}" type="pres">
      <dgm:prSet presAssocID="{D4F8DCB6-D38C-4383-9C50-6F7C6FAD94DE}" presName="textA" presStyleLbl="revTx" presStyleIdx="2" presStyleCnt="3" custScaleX="133273">
        <dgm:presLayoutVars>
          <dgm:bulletEnabled val="1"/>
        </dgm:presLayoutVars>
      </dgm:prSet>
      <dgm:spPr/>
    </dgm:pt>
    <dgm:pt modelId="{B59F14BC-EA48-4A3B-AE83-9D746B5DCB3D}" type="pres">
      <dgm:prSet presAssocID="{D4F8DCB6-D38C-4383-9C50-6F7C6FAD94DE}" presName="circleA" presStyleLbl="node1" presStyleIdx="2" presStyleCnt="3"/>
      <dgm:spPr/>
    </dgm:pt>
    <dgm:pt modelId="{8BA837C6-5E84-4051-9E9A-42FE29E8FF60}" type="pres">
      <dgm:prSet presAssocID="{D4F8DCB6-D38C-4383-9C50-6F7C6FAD94DE}" presName="spaceA" presStyleCnt="0"/>
      <dgm:spPr/>
    </dgm:pt>
  </dgm:ptLst>
  <dgm:cxnLst>
    <dgm:cxn modelId="{54361C1B-4D17-4B56-A5C0-6278884421FC}" type="presOf" srcId="{D4F8DCB6-D38C-4383-9C50-6F7C6FAD94DE}" destId="{346EA963-9EDB-4581-9906-D1B47049E185}" srcOrd="0" destOrd="0" presId="urn:microsoft.com/office/officeart/2005/8/layout/hProcess11"/>
    <dgm:cxn modelId="{828EEC24-2C87-455C-B0F5-18F74F4C3FE2}" srcId="{1AD26AB6-C99C-4B42-962E-BFDDB8193912}" destId="{0EFCA578-30F9-4ADE-AE4C-357446A1F77B}" srcOrd="1" destOrd="0" parTransId="{6B7C8474-6516-4C45-A3EE-10E8C2E0D286}" sibTransId="{33B32C2E-D243-4981-B08E-5CE58E82D133}"/>
    <dgm:cxn modelId="{3C91A852-82E1-4F60-806D-F81376222FBA}" srcId="{1AD26AB6-C99C-4B42-962E-BFDDB8193912}" destId="{93ACCC1D-276F-448E-B9E2-F50D198B3B67}" srcOrd="0" destOrd="0" parTransId="{37A5EDF0-17B9-4BEB-80FC-5483A829B31D}" sibTransId="{D8557E4C-7682-463F-A666-0379E06522EB}"/>
    <dgm:cxn modelId="{1A85967B-0482-4CC6-80A7-84EB5D47E8B1}" type="presOf" srcId="{93ACCC1D-276F-448E-B9E2-F50D198B3B67}" destId="{54ED905C-B741-40A3-BA43-2FBA56427F12}" srcOrd="0" destOrd="0" presId="urn:microsoft.com/office/officeart/2005/8/layout/hProcess11"/>
    <dgm:cxn modelId="{93C4FF7B-2B2A-4CCF-864A-A451AE7FF8C7}" type="presOf" srcId="{1AD26AB6-C99C-4B42-962E-BFDDB8193912}" destId="{5AA8B824-9861-4C9C-896A-80004DF4F7DD}" srcOrd="0" destOrd="0" presId="urn:microsoft.com/office/officeart/2005/8/layout/hProcess11"/>
    <dgm:cxn modelId="{33590681-DF29-4C13-9E7D-AF1F78E33DD0}" srcId="{1AD26AB6-C99C-4B42-962E-BFDDB8193912}" destId="{D4F8DCB6-D38C-4383-9C50-6F7C6FAD94DE}" srcOrd="2" destOrd="0" parTransId="{0E40FACA-BB24-4481-8D2C-F4337AAD5F69}" sibTransId="{B48D8219-1B20-4997-9C33-120DB307835D}"/>
    <dgm:cxn modelId="{9AFBB98F-5F21-4CB5-825B-CF2E594778A1}" type="presOf" srcId="{0EFCA578-30F9-4ADE-AE4C-357446A1F77B}" destId="{DF9CF4E8-9250-4D39-A154-8A94BA68E100}" srcOrd="0" destOrd="0" presId="urn:microsoft.com/office/officeart/2005/8/layout/hProcess11"/>
    <dgm:cxn modelId="{75814FCB-2B66-4CB4-B2D8-79656CB30797}" type="presParOf" srcId="{5AA8B824-9861-4C9C-896A-80004DF4F7DD}" destId="{F91C585A-7268-49EA-924C-04A8C9698A99}" srcOrd="0" destOrd="0" presId="urn:microsoft.com/office/officeart/2005/8/layout/hProcess11"/>
    <dgm:cxn modelId="{50F0AA56-D6FE-437C-893B-726A19A0F368}" type="presParOf" srcId="{5AA8B824-9861-4C9C-896A-80004DF4F7DD}" destId="{5D6A684C-F39D-4090-86BA-AA047DE5225F}" srcOrd="1" destOrd="0" presId="urn:microsoft.com/office/officeart/2005/8/layout/hProcess11"/>
    <dgm:cxn modelId="{A87A68C5-8BD0-4DC1-A31A-F838CACC0255}" type="presParOf" srcId="{5D6A684C-F39D-4090-86BA-AA047DE5225F}" destId="{E9C70366-C296-41A8-B624-A74CB82254EB}" srcOrd="0" destOrd="0" presId="urn:microsoft.com/office/officeart/2005/8/layout/hProcess11"/>
    <dgm:cxn modelId="{50888087-6941-4B58-BB64-C24644FA61CF}" type="presParOf" srcId="{E9C70366-C296-41A8-B624-A74CB82254EB}" destId="{54ED905C-B741-40A3-BA43-2FBA56427F12}" srcOrd="0" destOrd="0" presId="urn:microsoft.com/office/officeart/2005/8/layout/hProcess11"/>
    <dgm:cxn modelId="{CDD70D4B-9411-4358-AEB8-ABA935A28437}" type="presParOf" srcId="{E9C70366-C296-41A8-B624-A74CB82254EB}" destId="{FB420400-45BF-4DD3-BD34-ECD8F8A2A229}" srcOrd="1" destOrd="0" presId="urn:microsoft.com/office/officeart/2005/8/layout/hProcess11"/>
    <dgm:cxn modelId="{CA5D8560-0970-4E9B-93DD-E1F6657829D1}" type="presParOf" srcId="{E9C70366-C296-41A8-B624-A74CB82254EB}" destId="{496AB609-18A3-4658-BB6F-55EBE1D1506C}" srcOrd="2" destOrd="0" presId="urn:microsoft.com/office/officeart/2005/8/layout/hProcess11"/>
    <dgm:cxn modelId="{DB4AC539-B0AC-43C4-9DFD-3FCE21C637CB}" type="presParOf" srcId="{5D6A684C-F39D-4090-86BA-AA047DE5225F}" destId="{1D562C90-0762-4E52-A51E-E1AF5352A585}" srcOrd="1" destOrd="0" presId="urn:microsoft.com/office/officeart/2005/8/layout/hProcess11"/>
    <dgm:cxn modelId="{38B87995-A964-4714-B967-74EBE5C799B6}" type="presParOf" srcId="{5D6A684C-F39D-4090-86BA-AA047DE5225F}" destId="{65E70486-102F-411F-A8EB-E13EDD98EE36}" srcOrd="2" destOrd="0" presId="urn:microsoft.com/office/officeart/2005/8/layout/hProcess11"/>
    <dgm:cxn modelId="{8D94D875-82FA-4B74-A7AC-3097D2403AD3}" type="presParOf" srcId="{65E70486-102F-411F-A8EB-E13EDD98EE36}" destId="{DF9CF4E8-9250-4D39-A154-8A94BA68E100}" srcOrd="0" destOrd="0" presId="urn:microsoft.com/office/officeart/2005/8/layout/hProcess11"/>
    <dgm:cxn modelId="{8166312B-8E0C-4EE1-84E0-3356013E0D5F}" type="presParOf" srcId="{65E70486-102F-411F-A8EB-E13EDD98EE36}" destId="{BBCCE292-A689-455F-B98D-0D240A1FE5D0}" srcOrd="1" destOrd="0" presId="urn:microsoft.com/office/officeart/2005/8/layout/hProcess11"/>
    <dgm:cxn modelId="{3ECF5EF9-416D-40B2-81F3-0D234C707122}" type="presParOf" srcId="{65E70486-102F-411F-A8EB-E13EDD98EE36}" destId="{B94D3BDC-397A-485A-9331-719437704F7A}" srcOrd="2" destOrd="0" presId="urn:microsoft.com/office/officeart/2005/8/layout/hProcess11"/>
    <dgm:cxn modelId="{90658FD4-FA48-4E1A-A9D2-02108AEEAC53}" type="presParOf" srcId="{5D6A684C-F39D-4090-86BA-AA047DE5225F}" destId="{CCD2656C-81DB-4FD7-A9FF-E440F1456CE5}" srcOrd="3" destOrd="0" presId="urn:microsoft.com/office/officeart/2005/8/layout/hProcess11"/>
    <dgm:cxn modelId="{5130CE91-38D1-4127-A113-254DAD5A3F43}" type="presParOf" srcId="{5D6A684C-F39D-4090-86BA-AA047DE5225F}" destId="{51FEC898-FF06-408D-AF3F-1617E15D2F8B}" srcOrd="4" destOrd="0" presId="urn:microsoft.com/office/officeart/2005/8/layout/hProcess11"/>
    <dgm:cxn modelId="{B7DF3D66-C96B-462C-8A1C-39CECD6C1951}" type="presParOf" srcId="{51FEC898-FF06-408D-AF3F-1617E15D2F8B}" destId="{346EA963-9EDB-4581-9906-D1B47049E185}" srcOrd="0" destOrd="0" presId="urn:microsoft.com/office/officeart/2005/8/layout/hProcess11"/>
    <dgm:cxn modelId="{39A6A0D5-5111-4430-9AD2-BDF3CD5761A7}" type="presParOf" srcId="{51FEC898-FF06-408D-AF3F-1617E15D2F8B}" destId="{B59F14BC-EA48-4A3B-AE83-9D746B5DCB3D}" srcOrd="1" destOrd="0" presId="urn:microsoft.com/office/officeart/2005/8/layout/hProcess11"/>
    <dgm:cxn modelId="{7D101AB9-7CB4-4F36-A025-6C1CFB3A5221}" type="presParOf" srcId="{51FEC898-FF06-408D-AF3F-1617E15D2F8B}" destId="{8BA837C6-5E84-4051-9E9A-42FE29E8FF60}"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56454-5953-4BE6-A1D0-4CE903C3ABC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A002935-6358-41B4-9018-8F261BC0BEFA}">
      <dgm:prSet phldrT="[Text]" custT="1"/>
      <dgm:spPr>
        <a:solidFill>
          <a:srgbClr val="5D87C2"/>
        </a:solidFill>
        <a:ln>
          <a:noFill/>
        </a:ln>
      </dgm:spPr>
      <dgm:t>
        <a:bodyPr/>
        <a:lstStyle/>
        <a:p>
          <a:pPr>
            <a:buFont typeface="Arial" panose="020B0604020202020204" pitchFamily="34" charset="0"/>
            <a:buChar char="•"/>
          </a:pPr>
          <a:r>
            <a:rPr lang="en-US" sz="1800" dirty="0">
              <a:latin typeface="Calibri (Body)"/>
              <a:ea typeface="Calibri" panose="020F0502020204030204" pitchFamily="34" charset="0"/>
            </a:rPr>
            <a:t>Đ</a:t>
          </a:r>
          <a:r>
            <a:rPr lang="vi-VN" sz="1800" dirty="0">
              <a:effectLst/>
              <a:latin typeface="Calibri (Body)"/>
              <a:ea typeface="Calibri" panose="020F0502020204030204" pitchFamily="34" charset="0"/>
            </a:rPr>
            <a:t>ể </a:t>
          </a:r>
          <a:r>
            <a:rPr lang="vi-VN" sz="1800" dirty="0" err="1">
              <a:effectLst/>
              <a:latin typeface="Calibri (Body)"/>
              <a:ea typeface="Calibri" panose="020F0502020204030204" pitchFamily="34" charset="0"/>
            </a:rPr>
            <a:t>sử</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dụng</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nguồn</a:t>
          </a:r>
          <a:r>
            <a:rPr lang="vi-VN" sz="1800" dirty="0">
              <a:effectLst/>
              <a:latin typeface="Calibri (Body)"/>
              <a:ea typeface="Calibri" panose="020F0502020204030204" pitchFamily="34" charset="0"/>
            </a:rPr>
            <a:t> tri </a:t>
          </a:r>
          <a:r>
            <a:rPr lang="vi-VN" sz="1800" dirty="0" err="1">
              <a:effectLst/>
              <a:latin typeface="Calibri (Body)"/>
              <a:ea typeface="Calibri" panose="020F0502020204030204" pitchFamily="34" charset="0"/>
            </a:rPr>
            <a:t>thức</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khổng</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lồ</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này</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chúng</a:t>
          </a:r>
          <a:r>
            <a:rPr lang="vi-VN" sz="1800" dirty="0">
              <a:effectLst/>
              <a:latin typeface="Calibri (Body)"/>
              <a:ea typeface="Calibri" panose="020F0502020204030204" pitchFamily="34" charset="0"/>
            </a:rPr>
            <a:t> </a:t>
          </a:r>
          <a:r>
            <a:rPr lang="en-US" sz="1800" dirty="0" err="1">
              <a:latin typeface="Calibri (Body)"/>
              <a:ea typeface="Calibri" panose="020F0502020204030204" pitchFamily="34" charset="0"/>
            </a:rPr>
            <a:t>cần</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phải</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được</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số</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hóa</a:t>
          </a:r>
          <a:r>
            <a:rPr lang="vi-VN" sz="1800" dirty="0">
              <a:effectLst/>
              <a:latin typeface="Calibri (Body)"/>
              <a:ea typeface="Calibri" panose="020F0502020204030204" pitchFamily="34" charset="0"/>
            </a:rPr>
            <a:t>. </a:t>
          </a:r>
          <a:endParaRPr lang="en-US" sz="1800" dirty="0"/>
        </a:p>
      </dgm:t>
    </dgm:pt>
    <dgm:pt modelId="{AABA7023-4F52-404F-AA74-8AA333B8C05E}" type="parTrans" cxnId="{8E944358-7686-4056-A05A-A282C7789EA6}">
      <dgm:prSet/>
      <dgm:spPr/>
      <dgm:t>
        <a:bodyPr/>
        <a:lstStyle/>
        <a:p>
          <a:endParaRPr lang="en-US" sz="1800"/>
        </a:p>
      </dgm:t>
    </dgm:pt>
    <dgm:pt modelId="{ED73247D-54D1-4393-B705-CE05359EBC94}" type="sibTrans" cxnId="{8E944358-7686-4056-A05A-A282C7789EA6}">
      <dgm:prSet/>
      <dgm:spPr/>
      <dgm:t>
        <a:bodyPr/>
        <a:lstStyle/>
        <a:p>
          <a:endParaRPr lang="en-US" sz="1800"/>
        </a:p>
      </dgm:t>
    </dgm:pt>
    <dgm:pt modelId="{DDCB789A-B98D-49D6-952C-9EB884826D01}">
      <dgm:prSet phldrT="[Text]" custT="1"/>
      <dgm:spPr>
        <a:solidFill>
          <a:srgbClr val="5D87C2"/>
        </a:solidFill>
        <a:ln>
          <a:noFill/>
        </a:ln>
      </dgm:spPr>
      <dgm:t>
        <a:bodyPr/>
        <a:lstStyle/>
        <a:p>
          <a:r>
            <a:rPr lang="en-US" sz="1800">
              <a:effectLst/>
              <a:latin typeface="Calibri (Body)"/>
              <a:ea typeface="Calibri" panose="020F0502020204030204" pitchFamily="34" charset="0"/>
            </a:rPr>
            <a:t>Việc </a:t>
          </a:r>
          <a:r>
            <a:rPr lang="vi-VN" sz="1800">
              <a:effectLst/>
              <a:latin typeface="Calibri (Body)"/>
              <a:ea typeface="Calibri" panose="020F0502020204030204" pitchFamily="34" charset="0"/>
            </a:rPr>
            <a:t>dịch thuật khó khăn </a:t>
          </a:r>
          <a:endParaRPr lang="en-US" sz="1800"/>
        </a:p>
      </dgm:t>
    </dgm:pt>
    <dgm:pt modelId="{A1402F9C-B8C9-4795-9CE7-6EC8D294E9D7}" type="parTrans" cxnId="{7CAD2D01-2103-4997-A33B-ADB3D4DA3B79}">
      <dgm:prSet/>
      <dgm:spPr/>
      <dgm:t>
        <a:bodyPr/>
        <a:lstStyle/>
        <a:p>
          <a:endParaRPr lang="en-US" sz="1800"/>
        </a:p>
      </dgm:t>
    </dgm:pt>
    <dgm:pt modelId="{007EC5EA-24A2-44DE-83F6-C37EA3309D52}" type="sibTrans" cxnId="{7CAD2D01-2103-4997-A33B-ADB3D4DA3B79}">
      <dgm:prSet/>
      <dgm:spPr/>
      <dgm:t>
        <a:bodyPr/>
        <a:lstStyle/>
        <a:p>
          <a:endParaRPr lang="en-US" sz="1800"/>
        </a:p>
      </dgm:t>
    </dgm:pt>
    <dgm:pt modelId="{C9011485-64BC-43E0-88CA-76E8B00E9D9A}">
      <dgm:prSet phldrT="[Text]" custT="1"/>
      <dgm:spPr>
        <a:solidFill>
          <a:srgbClr val="5D87C2"/>
        </a:solidFill>
        <a:ln>
          <a:noFill/>
        </a:ln>
      </dgm:spPr>
      <dgm:t>
        <a:bodyPr/>
        <a:lstStyle/>
        <a:p>
          <a:r>
            <a:rPr lang="en-US" sz="1800">
              <a:effectLst/>
              <a:latin typeface="Calibri (Body)"/>
              <a:ea typeface="Calibri" panose="020F0502020204030204" pitchFamily="34" charset="0"/>
            </a:rPr>
            <a:t>T</a:t>
          </a:r>
          <a:r>
            <a:rPr lang="vi-VN" sz="1800">
              <a:effectLst/>
              <a:latin typeface="Calibri (Body)"/>
              <a:ea typeface="Calibri" panose="020F0502020204030204" pitchFamily="34" charset="0"/>
            </a:rPr>
            <a:t>ốn</a:t>
          </a:r>
          <a:r>
            <a:rPr lang="en-US" sz="1800">
              <a:effectLst/>
              <a:latin typeface="Calibri (Body)"/>
              <a:ea typeface="Calibri" panose="020F0502020204030204" pitchFamily="34" charset="0"/>
            </a:rPr>
            <a:t> rất</a:t>
          </a:r>
          <a:r>
            <a:rPr lang="vi-VN" sz="1800">
              <a:effectLst/>
              <a:latin typeface="Calibri (Body)"/>
              <a:ea typeface="Calibri" panose="020F0502020204030204" pitchFamily="34" charset="0"/>
            </a:rPr>
            <a:t> nhiều thời gian</a:t>
          </a:r>
          <a:endParaRPr lang="en-US" sz="1800"/>
        </a:p>
      </dgm:t>
    </dgm:pt>
    <dgm:pt modelId="{4FA1DAA6-8E52-4617-A485-8982C42E3C56}" type="parTrans" cxnId="{1F33908F-514A-43BB-914E-1B9F80DDDCEE}">
      <dgm:prSet/>
      <dgm:spPr/>
      <dgm:t>
        <a:bodyPr/>
        <a:lstStyle/>
        <a:p>
          <a:endParaRPr lang="en-US" sz="1800"/>
        </a:p>
      </dgm:t>
    </dgm:pt>
    <dgm:pt modelId="{4E966769-4856-476A-96B2-65362E521247}" type="sibTrans" cxnId="{1F33908F-514A-43BB-914E-1B9F80DDDCEE}">
      <dgm:prSet/>
      <dgm:spPr/>
      <dgm:t>
        <a:bodyPr/>
        <a:lstStyle/>
        <a:p>
          <a:endParaRPr lang="en-US" sz="1800"/>
        </a:p>
      </dgm:t>
    </dgm:pt>
    <dgm:pt modelId="{07B41191-FD11-41AF-879A-10151359E08B}">
      <dgm:prSet phldrT="[Text]" custT="1"/>
      <dgm:spPr>
        <a:solidFill>
          <a:srgbClr val="5D87C2"/>
        </a:solidFill>
        <a:ln>
          <a:noFill/>
        </a:ln>
      </dgm:spPr>
      <dgm:t>
        <a:bodyPr/>
        <a:lstStyle/>
        <a:p>
          <a:r>
            <a:rPr lang="en-US" sz="1800">
              <a:effectLst/>
              <a:latin typeface="Calibri (Body)"/>
              <a:ea typeface="Calibri" panose="020F0502020204030204" pitchFamily="34" charset="0"/>
            </a:rPr>
            <a:t>S</a:t>
          </a:r>
          <a:r>
            <a:rPr lang="vi-VN" sz="1800">
              <a:effectLst/>
              <a:latin typeface="Calibri (Body)"/>
              <a:ea typeface="Calibri" panose="020F0502020204030204" pitchFamily="34" charset="0"/>
            </a:rPr>
            <a:t>ố chuyên gia hạn chế </a:t>
          </a:r>
          <a:endParaRPr lang="en-US" sz="1800"/>
        </a:p>
      </dgm:t>
    </dgm:pt>
    <dgm:pt modelId="{72DA096B-6879-4CA0-85FE-85FC44BBE981}" type="parTrans" cxnId="{969CC8F1-80A1-4EBB-A83A-BDC50F2E95F9}">
      <dgm:prSet/>
      <dgm:spPr/>
      <dgm:t>
        <a:bodyPr/>
        <a:lstStyle/>
        <a:p>
          <a:endParaRPr lang="en-US" sz="1800"/>
        </a:p>
      </dgm:t>
    </dgm:pt>
    <dgm:pt modelId="{608C476D-1BCA-47E5-A84E-F9269CC2D164}" type="sibTrans" cxnId="{969CC8F1-80A1-4EBB-A83A-BDC50F2E95F9}">
      <dgm:prSet/>
      <dgm:spPr/>
      <dgm:t>
        <a:bodyPr/>
        <a:lstStyle/>
        <a:p>
          <a:endParaRPr lang="en-US" sz="1800"/>
        </a:p>
      </dgm:t>
    </dgm:pt>
    <dgm:pt modelId="{F662C846-D010-40AB-99B4-02D5FEDF3EB7}" type="pres">
      <dgm:prSet presAssocID="{68956454-5953-4BE6-A1D0-4CE903C3ABC1}" presName="hierChild1" presStyleCnt="0">
        <dgm:presLayoutVars>
          <dgm:orgChart val="1"/>
          <dgm:chPref val="1"/>
          <dgm:dir/>
          <dgm:animOne val="branch"/>
          <dgm:animLvl val="lvl"/>
          <dgm:resizeHandles/>
        </dgm:presLayoutVars>
      </dgm:prSet>
      <dgm:spPr/>
    </dgm:pt>
    <dgm:pt modelId="{64650B9C-1DF7-49B5-9CE6-786928344CE0}" type="pres">
      <dgm:prSet presAssocID="{EA002935-6358-41B4-9018-8F261BC0BEFA}" presName="hierRoot1" presStyleCnt="0">
        <dgm:presLayoutVars>
          <dgm:hierBranch val="init"/>
        </dgm:presLayoutVars>
      </dgm:prSet>
      <dgm:spPr/>
    </dgm:pt>
    <dgm:pt modelId="{5662AB06-45AF-43AC-83D2-E4D885D097BF}" type="pres">
      <dgm:prSet presAssocID="{EA002935-6358-41B4-9018-8F261BC0BEFA}" presName="rootComposite1" presStyleCnt="0"/>
      <dgm:spPr/>
    </dgm:pt>
    <dgm:pt modelId="{65F13A3C-551C-4E17-82B2-339938AEAF59}" type="pres">
      <dgm:prSet presAssocID="{EA002935-6358-41B4-9018-8F261BC0BEFA}" presName="rootText1" presStyleLbl="node0" presStyleIdx="0" presStyleCnt="1" custScaleX="277062">
        <dgm:presLayoutVars>
          <dgm:chPref val="3"/>
        </dgm:presLayoutVars>
      </dgm:prSet>
      <dgm:spPr/>
    </dgm:pt>
    <dgm:pt modelId="{C3DCF5DC-531F-4580-A59C-B6076A2D2869}" type="pres">
      <dgm:prSet presAssocID="{EA002935-6358-41B4-9018-8F261BC0BEFA}" presName="rootConnector1" presStyleLbl="node1" presStyleIdx="0" presStyleCnt="0"/>
      <dgm:spPr/>
    </dgm:pt>
    <dgm:pt modelId="{4C8967F5-3029-450E-B868-BBF584609873}" type="pres">
      <dgm:prSet presAssocID="{EA002935-6358-41B4-9018-8F261BC0BEFA}" presName="hierChild2" presStyleCnt="0"/>
      <dgm:spPr/>
    </dgm:pt>
    <dgm:pt modelId="{A64F6DD8-40EC-4CAF-9400-31ACA81A19E5}" type="pres">
      <dgm:prSet presAssocID="{A1402F9C-B8C9-4795-9CE7-6EC8D294E9D7}" presName="Name37" presStyleLbl="parChTrans1D2" presStyleIdx="0" presStyleCnt="3"/>
      <dgm:spPr/>
    </dgm:pt>
    <dgm:pt modelId="{0BEBBDB6-02F7-4336-8593-DA858BF9BCA5}" type="pres">
      <dgm:prSet presAssocID="{DDCB789A-B98D-49D6-952C-9EB884826D01}" presName="hierRoot2" presStyleCnt="0">
        <dgm:presLayoutVars>
          <dgm:hierBranch val="init"/>
        </dgm:presLayoutVars>
      </dgm:prSet>
      <dgm:spPr/>
    </dgm:pt>
    <dgm:pt modelId="{B4893894-6837-4206-A63F-ADB6183507DA}" type="pres">
      <dgm:prSet presAssocID="{DDCB789A-B98D-49D6-952C-9EB884826D01}" presName="rootComposite" presStyleCnt="0"/>
      <dgm:spPr/>
    </dgm:pt>
    <dgm:pt modelId="{9FC2A9B4-ECE6-4BAC-B27B-DAEBD001CC78}" type="pres">
      <dgm:prSet presAssocID="{DDCB789A-B98D-49D6-952C-9EB884826D01}" presName="rootText" presStyleLbl="node2" presStyleIdx="0" presStyleCnt="3">
        <dgm:presLayoutVars>
          <dgm:chPref val="3"/>
        </dgm:presLayoutVars>
      </dgm:prSet>
      <dgm:spPr/>
    </dgm:pt>
    <dgm:pt modelId="{D9357A58-A82F-4EF5-88BA-8563CD3D3893}" type="pres">
      <dgm:prSet presAssocID="{DDCB789A-B98D-49D6-952C-9EB884826D01}" presName="rootConnector" presStyleLbl="node2" presStyleIdx="0" presStyleCnt="3"/>
      <dgm:spPr/>
    </dgm:pt>
    <dgm:pt modelId="{564629BB-1AF5-4B36-8185-BBC034106D4D}" type="pres">
      <dgm:prSet presAssocID="{DDCB789A-B98D-49D6-952C-9EB884826D01}" presName="hierChild4" presStyleCnt="0"/>
      <dgm:spPr/>
    </dgm:pt>
    <dgm:pt modelId="{3DD72DF4-01FE-4772-A3F6-EAAE2EBF3B70}" type="pres">
      <dgm:prSet presAssocID="{DDCB789A-B98D-49D6-952C-9EB884826D01}" presName="hierChild5" presStyleCnt="0"/>
      <dgm:spPr/>
    </dgm:pt>
    <dgm:pt modelId="{DDD21003-D68A-4E65-8DC1-660212977FB5}" type="pres">
      <dgm:prSet presAssocID="{4FA1DAA6-8E52-4617-A485-8982C42E3C56}" presName="Name37" presStyleLbl="parChTrans1D2" presStyleIdx="1" presStyleCnt="3"/>
      <dgm:spPr/>
    </dgm:pt>
    <dgm:pt modelId="{A5DA6C40-4DF6-45AC-BA37-D0D06976DB80}" type="pres">
      <dgm:prSet presAssocID="{C9011485-64BC-43E0-88CA-76E8B00E9D9A}" presName="hierRoot2" presStyleCnt="0">
        <dgm:presLayoutVars>
          <dgm:hierBranch val="init"/>
        </dgm:presLayoutVars>
      </dgm:prSet>
      <dgm:spPr/>
    </dgm:pt>
    <dgm:pt modelId="{3F29DE01-785E-447B-890C-1D7B2F7977E5}" type="pres">
      <dgm:prSet presAssocID="{C9011485-64BC-43E0-88CA-76E8B00E9D9A}" presName="rootComposite" presStyleCnt="0"/>
      <dgm:spPr/>
    </dgm:pt>
    <dgm:pt modelId="{7AF75249-3D29-4743-B7D4-EC914F101376}" type="pres">
      <dgm:prSet presAssocID="{C9011485-64BC-43E0-88CA-76E8B00E9D9A}" presName="rootText" presStyleLbl="node2" presStyleIdx="1" presStyleCnt="3">
        <dgm:presLayoutVars>
          <dgm:chPref val="3"/>
        </dgm:presLayoutVars>
      </dgm:prSet>
      <dgm:spPr/>
    </dgm:pt>
    <dgm:pt modelId="{34B06FA7-ED38-4333-A5B2-8C00179BD2A9}" type="pres">
      <dgm:prSet presAssocID="{C9011485-64BC-43E0-88CA-76E8B00E9D9A}" presName="rootConnector" presStyleLbl="node2" presStyleIdx="1" presStyleCnt="3"/>
      <dgm:spPr/>
    </dgm:pt>
    <dgm:pt modelId="{2441CE31-7C78-4FF1-880E-1349859403D9}" type="pres">
      <dgm:prSet presAssocID="{C9011485-64BC-43E0-88CA-76E8B00E9D9A}" presName="hierChild4" presStyleCnt="0"/>
      <dgm:spPr/>
    </dgm:pt>
    <dgm:pt modelId="{F24C40EB-416B-42CA-976B-C91C9E11575A}" type="pres">
      <dgm:prSet presAssocID="{C9011485-64BC-43E0-88CA-76E8B00E9D9A}" presName="hierChild5" presStyleCnt="0"/>
      <dgm:spPr/>
    </dgm:pt>
    <dgm:pt modelId="{6D7D7130-E53E-4EB9-B8E2-D31111B48B19}" type="pres">
      <dgm:prSet presAssocID="{72DA096B-6879-4CA0-85FE-85FC44BBE981}" presName="Name37" presStyleLbl="parChTrans1D2" presStyleIdx="2" presStyleCnt="3"/>
      <dgm:spPr/>
    </dgm:pt>
    <dgm:pt modelId="{EA30962A-98BB-48E3-85A0-82CC2A6A1605}" type="pres">
      <dgm:prSet presAssocID="{07B41191-FD11-41AF-879A-10151359E08B}" presName="hierRoot2" presStyleCnt="0">
        <dgm:presLayoutVars>
          <dgm:hierBranch val="init"/>
        </dgm:presLayoutVars>
      </dgm:prSet>
      <dgm:spPr/>
    </dgm:pt>
    <dgm:pt modelId="{AB10A391-0DFE-433E-B50B-EF5A8E8B3F6C}" type="pres">
      <dgm:prSet presAssocID="{07B41191-FD11-41AF-879A-10151359E08B}" presName="rootComposite" presStyleCnt="0"/>
      <dgm:spPr/>
    </dgm:pt>
    <dgm:pt modelId="{3042427D-9E20-409B-888A-78298F6E0110}" type="pres">
      <dgm:prSet presAssocID="{07B41191-FD11-41AF-879A-10151359E08B}" presName="rootText" presStyleLbl="node2" presStyleIdx="2" presStyleCnt="3">
        <dgm:presLayoutVars>
          <dgm:chPref val="3"/>
        </dgm:presLayoutVars>
      </dgm:prSet>
      <dgm:spPr/>
    </dgm:pt>
    <dgm:pt modelId="{1F606768-0007-4FC3-A673-B3A31D422F21}" type="pres">
      <dgm:prSet presAssocID="{07B41191-FD11-41AF-879A-10151359E08B}" presName="rootConnector" presStyleLbl="node2" presStyleIdx="2" presStyleCnt="3"/>
      <dgm:spPr/>
    </dgm:pt>
    <dgm:pt modelId="{C6F7BE39-2010-45D1-8FDC-9ACDA61419C7}" type="pres">
      <dgm:prSet presAssocID="{07B41191-FD11-41AF-879A-10151359E08B}" presName="hierChild4" presStyleCnt="0"/>
      <dgm:spPr/>
    </dgm:pt>
    <dgm:pt modelId="{C0D20579-F44B-4955-AD4A-4E657F2F9CD6}" type="pres">
      <dgm:prSet presAssocID="{07B41191-FD11-41AF-879A-10151359E08B}" presName="hierChild5" presStyleCnt="0"/>
      <dgm:spPr/>
    </dgm:pt>
    <dgm:pt modelId="{429DB464-A469-4F5E-91AC-788C909FFAD7}" type="pres">
      <dgm:prSet presAssocID="{EA002935-6358-41B4-9018-8F261BC0BEFA}" presName="hierChild3" presStyleCnt="0"/>
      <dgm:spPr/>
    </dgm:pt>
  </dgm:ptLst>
  <dgm:cxnLst>
    <dgm:cxn modelId="{7CAD2D01-2103-4997-A33B-ADB3D4DA3B79}" srcId="{EA002935-6358-41B4-9018-8F261BC0BEFA}" destId="{DDCB789A-B98D-49D6-952C-9EB884826D01}" srcOrd="0" destOrd="0" parTransId="{A1402F9C-B8C9-4795-9CE7-6EC8D294E9D7}" sibTransId="{007EC5EA-24A2-44DE-83F6-C37EA3309D52}"/>
    <dgm:cxn modelId="{43617413-BE3C-4869-B0DC-1CF7EF83AE45}" type="presOf" srcId="{EA002935-6358-41B4-9018-8F261BC0BEFA}" destId="{65F13A3C-551C-4E17-82B2-339938AEAF59}" srcOrd="0" destOrd="0" presId="urn:microsoft.com/office/officeart/2005/8/layout/orgChart1"/>
    <dgm:cxn modelId="{5C89491C-173C-4ED3-AF62-57613537CACE}" type="presOf" srcId="{C9011485-64BC-43E0-88CA-76E8B00E9D9A}" destId="{7AF75249-3D29-4743-B7D4-EC914F101376}" srcOrd="0" destOrd="0" presId="urn:microsoft.com/office/officeart/2005/8/layout/orgChart1"/>
    <dgm:cxn modelId="{8A14ED20-4439-4B61-ABBC-B1D345ECCFB2}" type="presOf" srcId="{4FA1DAA6-8E52-4617-A485-8982C42E3C56}" destId="{DDD21003-D68A-4E65-8DC1-660212977FB5}" srcOrd="0" destOrd="0" presId="urn:microsoft.com/office/officeart/2005/8/layout/orgChart1"/>
    <dgm:cxn modelId="{04518A22-9379-487F-9A91-F9787DA97E34}" type="presOf" srcId="{72DA096B-6879-4CA0-85FE-85FC44BBE981}" destId="{6D7D7130-E53E-4EB9-B8E2-D31111B48B19}" srcOrd="0" destOrd="0" presId="urn:microsoft.com/office/officeart/2005/8/layout/orgChart1"/>
    <dgm:cxn modelId="{59C2B222-F675-405E-A6B9-38A3E4205906}" type="presOf" srcId="{07B41191-FD11-41AF-879A-10151359E08B}" destId="{3042427D-9E20-409B-888A-78298F6E0110}" srcOrd="0" destOrd="0" presId="urn:microsoft.com/office/officeart/2005/8/layout/orgChart1"/>
    <dgm:cxn modelId="{EEFC8C6B-9E57-465B-AB30-23AFBD5D7304}" type="presOf" srcId="{A1402F9C-B8C9-4795-9CE7-6EC8D294E9D7}" destId="{A64F6DD8-40EC-4CAF-9400-31ACA81A19E5}" srcOrd="0" destOrd="0" presId="urn:microsoft.com/office/officeart/2005/8/layout/orgChart1"/>
    <dgm:cxn modelId="{8E944358-7686-4056-A05A-A282C7789EA6}" srcId="{68956454-5953-4BE6-A1D0-4CE903C3ABC1}" destId="{EA002935-6358-41B4-9018-8F261BC0BEFA}" srcOrd="0" destOrd="0" parTransId="{AABA7023-4F52-404F-AA74-8AA333B8C05E}" sibTransId="{ED73247D-54D1-4393-B705-CE05359EBC94}"/>
    <dgm:cxn modelId="{4C7BCA78-4636-4776-9FED-B6EF03F63A27}" type="presOf" srcId="{07B41191-FD11-41AF-879A-10151359E08B}" destId="{1F606768-0007-4FC3-A673-B3A31D422F21}" srcOrd="1" destOrd="0" presId="urn:microsoft.com/office/officeart/2005/8/layout/orgChart1"/>
    <dgm:cxn modelId="{1293D584-9533-46C3-A123-1E3538B7A870}" type="presOf" srcId="{EA002935-6358-41B4-9018-8F261BC0BEFA}" destId="{C3DCF5DC-531F-4580-A59C-B6076A2D2869}" srcOrd="1" destOrd="0" presId="urn:microsoft.com/office/officeart/2005/8/layout/orgChart1"/>
    <dgm:cxn modelId="{1F33908F-514A-43BB-914E-1B9F80DDDCEE}" srcId="{EA002935-6358-41B4-9018-8F261BC0BEFA}" destId="{C9011485-64BC-43E0-88CA-76E8B00E9D9A}" srcOrd="1" destOrd="0" parTransId="{4FA1DAA6-8E52-4617-A485-8982C42E3C56}" sibTransId="{4E966769-4856-476A-96B2-65362E521247}"/>
    <dgm:cxn modelId="{F0CAF3A7-8348-4164-B3D7-50AB3F246F43}" type="presOf" srcId="{C9011485-64BC-43E0-88CA-76E8B00E9D9A}" destId="{34B06FA7-ED38-4333-A5B2-8C00179BD2A9}" srcOrd="1" destOrd="0" presId="urn:microsoft.com/office/officeart/2005/8/layout/orgChart1"/>
    <dgm:cxn modelId="{980A3ED9-2F9F-4F50-8B6F-57C70EA0C70D}" type="presOf" srcId="{68956454-5953-4BE6-A1D0-4CE903C3ABC1}" destId="{F662C846-D010-40AB-99B4-02D5FEDF3EB7}" srcOrd="0" destOrd="0" presId="urn:microsoft.com/office/officeart/2005/8/layout/orgChart1"/>
    <dgm:cxn modelId="{969CC8F1-80A1-4EBB-A83A-BDC50F2E95F9}" srcId="{EA002935-6358-41B4-9018-8F261BC0BEFA}" destId="{07B41191-FD11-41AF-879A-10151359E08B}" srcOrd="2" destOrd="0" parTransId="{72DA096B-6879-4CA0-85FE-85FC44BBE981}" sibTransId="{608C476D-1BCA-47E5-A84E-F9269CC2D164}"/>
    <dgm:cxn modelId="{1201D8F8-2E4E-436A-B7F9-FEA34238C528}" type="presOf" srcId="{DDCB789A-B98D-49D6-952C-9EB884826D01}" destId="{9FC2A9B4-ECE6-4BAC-B27B-DAEBD001CC78}" srcOrd="0" destOrd="0" presId="urn:microsoft.com/office/officeart/2005/8/layout/orgChart1"/>
    <dgm:cxn modelId="{30D4ACFF-DE03-48FB-B711-431005820C82}" type="presOf" srcId="{DDCB789A-B98D-49D6-952C-9EB884826D01}" destId="{D9357A58-A82F-4EF5-88BA-8563CD3D3893}" srcOrd="1" destOrd="0" presId="urn:microsoft.com/office/officeart/2005/8/layout/orgChart1"/>
    <dgm:cxn modelId="{D1F28963-33EB-4E54-AA3E-757CEE159C19}" type="presParOf" srcId="{F662C846-D010-40AB-99B4-02D5FEDF3EB7}" destId="{64650B9C-1DF7-49B5-9CE6-786928344CE0}" srcOrd="0" destOrd="0" presId="urn:microsoft.com/office/officeart/2005/8/layout/orgChart1"/>
    <dgm:cxn modelId="{C0538F40-D553-4491-AA9C-E2E67036ECEC}" type="presParOf" srcId="{64650B9C-1DF7-49B5-9CE6-786928344CE0}" destId="{5662AB06-45AF-43AC-83D2-E4D885D097BF}" srcOrd="0" destOrd="0" presId="urn:microsoft.com/office/officeart/2005/8/layout/orgChart1"/>
    <dgm:cxn modelId="{F56AF745-B796-416E-88F1-54543EDFB5A9}" type="presParOf" srcId="{5662AB06-45AF-43AC-83D2-E4D885D097BF}" destId="{65F13A3C-551C-4E17-82B2-339938AEAF59}" srcOrd="0" destOrd="0" presId="urn:microsoft.com/office/officeart/2005/8/layout/orgChart1"/>
    <dgm:cxn modelId="{E99E644C-10A8-4B25-BC7F-4ACC4DECE0A8}" type="presParOf" srcId="{5662AB06-45AF-43AC-83D2-E4D885D097BF}" destId="{C3DCF5DC-531F-4580-A59C-B6076A2D2869}" srcOrd="1" destOrd="0" presId="urn:microsoft.com/office/officeart/2005/8/layout/orgChart1"/>
    <dgm:cxn modelId="{CBAD7196-B7A8-4255-935F-C3B98405A5BD}" type="presParOf" srcId="{64650B9C-1DF7-49B5-9CE6-786928344CE0}" destId="{4C8967F5-3029-450E-B868-BBF584609873}" srcOrd="1" destOrd="0" presId="urn:microsoft.com/office/officeart/2005/8/layout/orgChart1"/>
    <dgm:cxn modelId="{94FFF334-FCF3-4729-A2A2-75453C08A2A0}" type="presParOf" srcId="{4C8967F5-3029-450E-B868-BBF584609873}" destId="{A64F6DD8-40EC-4CAF-9400-31ACA81A19E5}" srcOrd="0" destOrd="0" presId="urn:microsoft.com/office/officeart/2005/8/layout/orgChart1"/>
    <dgm:cxn modelId="{90BF9511-A5D6-4EA5-B55F-D5D221BD00F5}" type="presParOf" srcId="{4C8967F5-3029-450E-B868-BBF584609873}" destId="{0BEBBDB6-02F7-4336-8593-DA858BF9BCA5}" srcOrd="1" destOrd="0" presId="urn:microsoft.com/office/officeart/2005/8/layout/orgChart1"/>
    <dgm:cxn modelId="{F398CED3-87A9-433C-815A-179209F24828}" type="presParOf" srcId="{0BEBBDB6-02F7-4336-8593-DA858BF9BCA5}" destId="{B4893894-6837-4206-A63F-ADB6183507DA}" srcOrd="0" destOrd="0" presId="urn:microsoft.com/office/officeart/2005/8/layout/orgChart1"/>
    <dgm:cxn modelId="{1D321E6E-7D5C-46A2-B8D7-C872CC395567}" type="presParOf" srcId="{B4893894-6837-4206-A63F-ADB6183507DA}" destId="{9FC2A9B4-ECE6-4BAC-B27B-DAEBD001CC78}" srcOrd="0" destOrd="0" presId="urn:microsoft.com/office/officeart/2005/8/layout/orgChart1"/>
    <dgm:cxn modelId="{AC74C0F3-5889-4648-88F1-C8A993F2A15F}" type="presParOf" srcId="{B4893894-6837-4206-A63F-ADB6183507DA}" destId="{D9357A58-A82F-4EF5-88BA-8563CD3D3893}" srcOrd="1" destOrd="0" presId="urn:microsoft.com/office/officeart/2005/8/layout/orgChart1"/>
    <dgm:cxn modelId="{CA8499B2-CB2D-4E96-A945-D694485A52E7}" type="presParOf" srcId="{0BEBBDB6-02F7-4336-8593-DA858BF9BCA5}" destId="{564629BB-1AF5-4B36-8185-BBC034106D4D}" srcOrd="1" destOrd="0" presId="urn:microsoft.com/office/officeart/2005/8/layout/orgChart1"/>
    <dgm:cxn modelId="{7070A5D6-D1C3-482C-93E3-31128CFE49BA}" type="presParOf" srcId="{0BEBBDB6-02F7-4336-8593-DA858BF9BCA5}" destId="{3DD72DF4-01FE-4772-A3F6-EAAE2EBF3B70}" srcOrd="2" destOrd="0" presId="urn:microsoft.com/office/officeart/2005/8/layout/orgChart1"/>
    <dgm:cxn modelId="{AAD6403C-228E-4512-AA67-4091689A0A9A}" type="presParOf" srcId="{4C8967F5-3029-450E-B868-BBF584609873}" destId="{DDD21003-D68A-4E65-8DC1-660212977FB5}" srcOrd="2" destOrd="0" presId="urn:microsoft.com/office/officeart/2005/8/layout/orgChart1"/>
    <dgm:cxn modelId="{11E71CCE-5FFB-4F20-9906-FAC351059172}" type="presParOf" srcId="{4C8967F5-3029-450E-B868-BBF584609873}" destId="{A5DA6C40-4DF6-45AC-BA37-D0D06976DB80}" srcOrd="3" destOrd="0" presId="urn:microsoft.com/office/officeart/2005/8/layout/orgChart1"/>
    <dgm:cxn modelId="{555D5BE4-22B5-40D0-B7B2-FEC6550ED0DC}" type="presParOf" srcId="{A5DA6C40-4DF6-45AC-BA37-D0D06976DB80}" destId="{3F29DE01-785E-447B-890C-1D7B2F7977E5}" srcOrd="0" destOrd="0" presId="urn:microsoft.com/office/officeart/2005/8/layout/orgChart1"/>
    <dgm:cxn modelId="{1870764A-B810-41C3-A122-4150790EB2D5}" type="presParOf" srcId="{3F29DE01-785E-447B-890C-1D7B2F7977E5}" destId="{7AF75249-3D29-4743-B7D4-EC914F101376}" srcOrd="0" destOrd="0" presId="urn:microsoft.com/office/officeart/2005/8/layout/orgChart1"/>
    <dgm:cxn modelId="{0601BBC8-C004-4DE1-86E1-A1F84DADA384}" type="presParOf" srcId="{3F29DE01-785E-447B-890C-1D7B2F7977E5}" destId="{34B06FA7-ED38-4333-A5B2-8C00179BD2A9}" srcOrd="1" destOrd="0" presId="urn:microsoft.com/office/officeart/2005/8/layout/orgChart1"/>
    <dgm:cxn modelId="{9F15DE42-3B1D-4B77-B8F4-E2EFEF4DDEBC}" type="presParOf" srcId="{A5DA6C40-4DF6-45AC-BA37-D0D06976DB80}" destId="{2441CE31-7C78-4FF1-880E-1349859403D9}" srcOrd="1" destOrd="0" presId="urn:microsoft.com/office/officeart/2005/8/layout/orgChart1"/>
    <dgm:cxn modelId="{DBDA510D-4A43-4543-8E1A-D9B142A9081A}" type="presParOf" srcId="{A5DA6C40-4DF6-45AC-BA37-D0D06976DB80}" destId="{F24C40EB-416B-42CA-976B-C91C9E11575A}" srcOrd="2" destOrd="0" presId="urn:microsoft.com/office/officeart/2005/8/layout/orgChart1"/>
    <dgm:cxn modelId="{F11F7E5C-226A-4A30-B1EB-EFBF3EDA8FC2}" type="presParOf" srcId="{4C8967F5-3029-450E-B868-BBF584609873}" destId="{6D7D7130-E53E-4EB9-B8E2-D31111B48B19}" srcOrd="4" destOrd="0" presId="urn:microsoft.com/office/officeart/2005/8/layout/orgChart1"/>
    <dgm:cxn modelId="{381CD954-E62A-4193-95BE-C99C64AF913E}" type="presParOf" srcId="{4C8967F5-3029-450E-B868-BBF584609873}" destId="{EA30962A-98BB-48E3-85A0-82CC2A6A1605}" srcOrd="5" destOrd="0" presId="urn:microsoft.com/office/officeart/2005/8/layout/orgChart1"/>
    <dgm:cxn modelId="{09F79431-D9D5-46BA-AFB7-F96150FE6637}" type="presParOf" srcId="{EA30962A-98BB-48E3-85A0-82CC2A6A1605}" destId="{AB10A391-0DFE-433E-B50B-EF5A8E8B3F6C}" srcOrd="0" destOrd="0" presId="urn:microsoft.com/office/officeart/2005/8/layout/orgChart1"/>
    <dgm:cxn modelId="{13B09E43-D2D5-4A2B-8D01-865DAE7C30E1}" type="presParOf" srcId="{AB10A391-0DFE-433E-B50B-EF5A8E8B3F6C}" destId="{3042427D-9E20-409B-888A-78298F6E0110}" srcOrd="0" destOrd="0" presId="urn:microsoft.com/office/officeart/2005/8/layout/orgChart1"/>
    <dgm:cxn modelId="{832E3743-27FD-485F-BDA2-15B7B2CDBBC5}" type="presParOf" srcId="{AB10A391-0DFE-433E-B50B-EF5A8E8B3F6C}" destId="{1F606768-0007-4FC3-A673-B3A31D422F21}" srcOrd="1" destOrd="0" presId="urn:microsoft.com/office/officeart/2005/8/layout/orgChart1"/>
    <dgm:cxn modelId="{19A7EB3B-9BBC-43F5-9C7F-BBFBB15203AF}" type="presParOf" srcId="{EA30962A-98BB-48E3-85A0-82CC2A6A1605}" destId="{C6F7BE39-2010-45D1-8FDC-9ACDA61419C7}" srcOrd="1" destOrd="0" presId="urn:microsoft.com/office/officeart/2005/8/layout/orgChart1"/>
    <dgm:cxn modelId="{CDA2C47A-9FFF-45FF-8D71-E643CF6CCE30}" type="presParOf" srcId="{EA30962A-98BB-48E3-85A0-82CC2A6A1605}" destId="{C0D20579-F44B-4955-AD4A-4E657F2F9CD6}" srcOrd="2" destOrd="0" presId="urn:microsoft.com/office/officeart/2005/8/layout/orgChart1"/>
    <dgm:cxn modelId="{F45E9B9F-0C96-4E82-98F4-E36B7BFD3910}" type="presParOf" srcId="{64650B9C-1DF7-49B5-9CE6-786928344CE0}" destId="{429DB464-A469-4F5E-91AC-788C909FFAD7}" srcOrd="2" destOrd="0" presId="urn:microsoft.com/office/officeart/2005/8/layout/orgChart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F8B9D8-383E-4FB9-94FD-64275033F0D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E1E21E7-1ED6-4EF2-9868-3BB4C1850231}">
      <dgm:prSet phldrT="[Text]" custT="1"/>
      <dgm:spPr>
        <a:solidFill>
          <a:srgbClr val="5D87C2"/>
        </a:solidFill>
      </dgm:spPr>
      <dgm:t>
        <a:bodyPr/>
        <a:lstStyle/>
        <a:p>
          <a:r>
            <a:rPr lang="en-US" sz="2000" b="1"/>
            <a:t>Text Detection</a:t>
          </a:r>
          <a:endParaRPr lang="en-US" sz="2000" b="1" dirty="0"/>
        </a:p>
      </dgm:t>
    </dgm:pt>
    <dgm:pt modelId="{57566BFA-BC7D-4DED-A693-523F23F272BD}" type="parTrans" cxnId="{AB58A392-8B88-4926-BD9D-1772348CE72F}">
      <dgm:prSet/>
      <dgm:spPr/>
      <dgm:t>
        <a:bodyPr/>
        <a:lstStyle/>
        <a:p>
          <a:endParaRPr lang="en-US" sz="2000" b="1"/>
        </a:p>
      </dgm:t>
    </dgm:pt>
    <dgm:pt modelId="{4251431E-B7A2-4E1C-9442-7192739A795F}" type="sibTrans" cxnId="{AB58A392-8B88-4926-BD9D-1772348CE72F}">
      <dgm:prSet/>
      <dgm:spPr/>
      <dgm:t>
        <a:bodyPr/>
        <a:lstStyle/>
        <a:p>
          <a:endParaRPr lang="en-US" sz="2000" b="1"/>
        </a:p>
      </dgm:t>
    </dgm:pt>
    <dgm:pt modelId="{7692734E-5BD2-48C3-8936-AA87C1391438}">
      <dgm:prSet phldrT="[Text]" custT="1"/>
      <dgm:spPr>
        <a:solidFill>
          <a:srgbClr val="5D87C2"/>
        </a:solidFill>
      </dgm:spPr>
      <dgm:t>
        <a:bodyPr/>
        <a:lstStyle/>
        <a:p>
          <a:r>
            <a:rPr lang="en-US" sz="2000" b="1" dirty="0"/>
            <a:t>Regression-based</a:t>
          </a:r>
        </a:p>
      </dgm:t>
    </dgm:pt>
    <dgm:pt modelId="{40511701-AB80-43E5-A26C-183B53A826EB}" type="parTrans" cxnId="{ABF7DDE6-72F4-47A7-80A8-D879413BC518}">
      <dgm:prSet custT="1"/>
      <dgm:spPr/>
      <dgm:t>
        <a:bodyPr/>
        <a:lstStyle/>
        <a:p>
          <a:endParaRPr lang="en-US" sz="2000" b="1"/>
        </a:p>
      </dgm:t>
    </dgm:pt>
    <dgm:pt modelId="{A239118D-DC30-44BA-86CA-69DBD21822C7}" type="sibTrans" cxnId="{ABF7DDE6-72F4-47A7-80A8-D879413BC518}">
      <dgm:prSet/>
      <dgm:spPr/>
      <dgm:t>
        <a:bodyPr/>
        <a:lstStyle/>
        <a:p>
          <a:endParaRPr lang="en-US" sz="2000" b="1"/>
        </a:p>
      </dgm:t>
    </dgm:pt>
    <dgm:pt modelId="{4B935CB5-0C89-474D-97C2-B14F63BEA884}">
      <dgm:prSet phldrT="[Text]" custT="1"/>
      <dgm:spPr>
        <a:solidFill>
          <a:srgbClr val="5D87C2"/>
        </a:solidFill>
      </dgm:spPr>
      <dgm:t>
        <a:bodyPr/>
        <a:lstStyle/>
        <a:p>
          <a:r>
            <a:rPr lang="en-US" sz="2000" b="1" dirty="0"/>
            <a:t>Segmentation-based</a:t>
          </a:r>
        </a:p>
      </dgm:t>
    </dgm:pt>
    <dgm:pt modelId="{FED4DD4E-A305-4ABA-AF74-F484989FB9BC}" type="parTrans" cxnId="{991F947B-DBEE-4597-8F54-88247BB93FCD}">
      <dgm:prSet custT="1"/>
      <dgm:spPr/>
      <dgm:t>
        <a:bodyPr/>
        <a:lstStyle/>
        <a:p>
          <a:endParaRPr lang="en-US" sz="2000" b="1"/>
        </a:p>
      </dgm:t>
    </dgm:pt>
    <dgm:pt modelId="{CCF4C10E-A8B7-47A7-84F6-D39F17BF00C1}" type="sibTrans" cxnId="{991F947B-DBEE-4597-8F54-88247BB93FCD}">
      <dgm:prSet/>
      <dgm:spPr/>
      <dgm:t>
        <a:bodyPr/>
        <a:lstStyle/>
        <a:p>
          <a:endParaRPr lang="en-US" sz="2000" b="1"/>
        </a:p>
      </dgm:t>
    </dgm:pt>
    <dgm:pt modelId="{8058B9BB-18F6-49FF-8AB7-F9CAAC48C410}" type="pres">
      <dgm:prSet presAssocID="{C2F8B9D8-383E-4FB9-94FD-64275033F0D2}" presName="diagram" presStyleCnt="0">
        <dgm:presLayoutVars>
          <dgm:chPref val="1"/>
          <dgm:dir/>
          <dgm:animOne val="branch"/>
          <dgm:animLvl val="lvl"/>
          <dgm:resizeHandles val="exact"/>
        </dgm:presLayoutVars>
      </dgm:prSet>
      <dgm:spPr/>
    </dgm:pt>
    <dgm:pt modelId="{344D8187-2A13-4030-9B20-A886247F97C1}" type="pres">
      <dgm:prSet presAssocID="{EE1E21E7-1ED6-4EF2-9868-3BB4C1850231}" presName="root1" presStyleCnt="0"/>
      <dgm:spPr/>
    </dgm:pt>
    <dgm:pt modelId="{B6504571-ED81-47A8-B595-68039E50E2DF}" type="pres">
      <dgm:prSet presAssocID="{EE1E21E7-1ED6-4EF2-9868-3BB4C1850231}" presName="LevelOneTextNode" presStyleLbl="node0" presStyleIdx="0" presStyleCnt="1">
        <dgm:presLayoutVars>
          <dgm:chPref val="3"/>
        </dgm:presLayoutVars>
      </dgm:prSet>
      <dgm:spPr/>
    </dgm:pt>
    <dgm:pt modelId="{AA7A9658-8D67-450D-B34D-F53B0E847170}" type="pres">
      <dgm:prSet presAssocID="{EE1E21E7-1ED6-4EF2-9868-3BB4C1850231}" presName="level2hierChild" presStyleCnt="0"/>
      <dgm:spPr/>
    </dgm:pt>
    <dgm:pt modelId="{19F3FE8E-520D-407D-839B-C43E40982120}" type="pres">
      <dgm:prSet presAssocID="{40511701-AB80-43E5-A26C-183B53A826EB}" presName="conn2-1" presStyleLbl="parChTrans1D2" presStyleIdx="0" presStyleCnt="2"/>
      <dgm:spPr/>
    </dgm:pt>
    <dgm:pt modelId="{63C42349-6DCD-45C2-90E9-0E9674827207}" type="pres">
      <dgm:prSet presAssocID="{40511701-AB80-43E5-A26C-183B53A826EB}" presName="connTx" presStyleLbl="parChTrans1D2" presStyleIdx="0" presStyleCnt="2"/>
      <dgm:spPr/>
    </dgm:pt>
    <dgm:pt modelId="{1FE24F7C-1E27-4DDC-9068-31761F3A73F9}" type="pres">
      <dgm:prSet presAssocID="{7692734E-5BD2-48C3-8936-AA87C1391438}" presName="root2" presStyleCnt="0"/>
      <dgm:spPr/>
    </dgm:pt>
    <dgm:pt modelId="{2764A12A-9E1E-4C92-997F-344F19E2E0F1}" type="pres">
      <dgm:prSet presAssocID="{7692734E-5BD2-48C3-8936-AA87C1391438}" presName="LevelTwoTextNode" presStyleLbl="node2" presStyleIdx="0" presStyleCnt="2" custScaleX="115129">
        <dgm:presLayoutVars>
          <dgm:chPref val="3"/>
        </dgm:presLayoutVars>
      </dgm:prSet>
      <dgm:spPr/>
    </dgm:pt>
    <dgm:pt modelId="{0951F5C8-8E13-45D1-B797-F9346C65761F}" type="pres">
      <dgm:prSet presAssocID="{7692734E-5BD2-48C3-8936-AA87C1391438}" presName="level3hierChild" presStyleCnt="0"/>
      <dgm:spPr/>
    </dgm:pt>
    <dgm:pt modelId="{649B776C-A658-4B0C-9E62-FB93AD5058FB}" type="pres">
      <dgm:prSet presAssocID="{FED4DD4E-A305-4ABA-AF74-F484989FB9BC}" presName="conn2-1" presStyleLbl="parChTrans1D2" presStyleIdx="1" presStyleCnt="2"/>
      <dgm:spPr/>
    </dgm:pt>
    <dgm:pt modelId="{9ADBE3DC-064B-47DF-B749-7D9AC1205537}" type="pres">
      <dgm:prSet presAssocID="{FED4DD4E-A305-4ABA-AF74-F484989FB9BC}" presName="connTx" presStyleLbl="parChTrans1D2" presStyleIdx="1" presStyleCnt="2"/>
      <dgm:spPr/>
    </dgm:pt>
    <dgm:pt modelId="{832897B6-3BEB-4832-AFED-F20EFE7ACC70}" type="pres">
      <dgm:prSet presAssocID="{4B935CB5-0C89-474D-97C2-B14F63BEA884}" presName="root2" presStyleCnt="0"/>
      <dgm:spPr/>
    </dgm:pt>
    <dgm:pt modelId="{10BBC0C7-F221-468C-BA66-069EB51AC1AE}" type="pres">
      <dgm:prSet presAssocID="{4B935CB5-0C89-474D-97C2-B14F63BEA884}" presName="LevelTwoTextNode" presStyleLbl="node2" presStyleIdx="1" presStyleCnt="2" custScaleX="115129">
        <dgm:presLayoutVars>
          <dgm:chPref val="3"/>
        </dgm:presLayoutVars>
      </dgm:prSet>
      <dgm:spPr/>
    </dgm:pt>
    <dgm:pt modelId="{F644D14F-0468-4581-9661-1A578B00DC37}" type="pres">
      <dgm:prSet presAssocID="{4B935CB5-0C89-474D-97C2-B14F63BEA884}" presName="level3hierChild" presStyleCnt="0"/>
      <dgm:spPr/>
    </dgm:pt>
  </dgm:ptLst>
  <dgm:cxnLst>
    <dgm:cxn modelId="{6C7B9011-069B-45A0-9E6C-010DB92354AD}" type="presOf" srcId="{EE1E21E7-1ED6-4EF2-9868-3BB4C1850231}" destId="{B6504571-ED81-47A8-B595-68039E50E2DF}" srcOrd="0" destOrd="0" presId="urn:microsoft.com/office/officeart/2005/8/layout/hierarchy2"/>
    <dgm:cxn modelId="{84087F56-ECCD-44E8-88D0-D9D6263426E6}" type="presOf" srcId="{40511701-AB80-43E5-A26C-183B53A826EB}" destId="{19F3FE8E-520D-407D-839B-C43E40982120}" srcOrd="0" destOrd="0" presId="urn:microsoft.com/office/officeart/2005/8/layout/hierarchy2"/>
    <dgm:cxn modelId="{1299D679-5B33-454F-B6EA-16F2854ED355}" type="presOf" srcId="{40511701-AB80-43E5-A26C-183B53A826EB}" destId="{63C42349-6DCD-45C2-90E9-0E9674827207}" srcOrd="1" destOrd="0" presId="urn:microsoft.com/office/officeart/2005/8/layout/hierarchy2"/>
    <dgm:cxn modelId="{991F947B-DBEE-4597-8F54-88247BB93FCD}" srcId="{EE1E21E7-1ED6-4EF2-9868-3BB4C1850231}" destId="{4B935CB5-0C89-474D-97C2-B14F63BEA884}" srcOrd="1" destOrd="0" parTransId="{FED4DD4E-A305-4ABA-AF74-F484989FB9BC}" sibTransId="{CCF4C10E-A8B7-47A7-84F6-D39F17BF00C1}"/>
    <dgm:cxn modelId="{AB58A392-8B88-4926-BD9D-1772348CE72F}" srcId="{C2F8B9D8-383E-4FB9-94FD-64275033F0D2}" destId="{EE1E21E7-1ED6-4EF2-9868-3BB4C1850231}" srcOrd="0" destOrd="0" parTransId="{57566BFA-BC7D-4DED-A693-523F23F272BD}" sibTransId="{4251431E-B7A2-4E1C-9442-7192739A795F}"/>
    <dgm:cxn modelId="{764D4FB5-9129-4005-8913-074B91183A22}" type="presOf" srcId="{4B935CB5-0C89-474D-97C2-B14F63BEA884}" destId="{10BBC0C7-F221-468C-BA66-069EB51AC1AE}" srcOrd="0" destOrd="0" presId="urn:microsoft.com/office/officeart/2005/8/layout/hierarchy2"/>
    <dgm:cxn modelId="{565CB6CF-8C48-4BAE-8E1E-448D61EA83AD}" type="presOf" srcId="{7692734E-5BD2-48C3-8936-AA87C1391438}" destId="{2764A12A-9E1E-4C92-997F-344F19E2E0F1}" srcOrd="0" destOrd="0" presId="urn:microsoft.com/office/officeart/2005/8/layout/hierarchy2"/>
    <dgm:cxn modelId="{6481E8D8-3447-4722-8856-4E5D4D8AC2DF}" type="presOf" srcId="{FED4DD4E-A305-4ABA-AF74-F484989FB9BC}" destId="{9ADBE3DC-064B-47DF-B749-7D9AC1205537}" srcOrd="1" destOrd="0" presId="urn:microsoft.com/office/officeart/2005/8/layout/hierarchy2"/>
    <dgm:cxn modelId="{ABF7DDE6-72F4-47A7-80A8-D879413BC518}" srcId="{EE1E21E7-1ED6-4EF2-9868-3BB4C1850231}" destId="{7692734E-5BD2-48C3-8936-AA87C1391438}" srcOrd="0" destOrd="0" parTransId="{40511701-AB80-43E5-A26C-183B53A826EB}" sibTransId="{A239118D-DC30-44BA-86CA-69DBD21822C7}"/>
    <dgm:cxn modelId="{8DC5C1EE-7837-4F80-91C9-C8FE71D0F1E4}" type="presOf" srcId="{C2F8B9D8-383E-4FB9-94FD-64275033F0D2}" destId="{8058B9BB-18F6-49FF-8AB7-F9CAAC48C410}" srcOrd="0" destOrd="0" presId="urn:microsoft.com/office/officeart/2005/8/layout/hierarchy2"/>
    <dgm:cxn modelId="{1D2647F5-AAB8-447F-9881-B9009DD8D3B5}" type="presOf" srcId="{FED4DD4E-A305-4ABA-AF74-F484989FB9BC}" destId="{649B776C-A658-4B0C-9E62-FB93AD5058FB}" srcOrd="0" destOrd="0" presId="urn:microsoft.com/office/officeart/2005/8/layout/hierarchy2"/>
    <dgm:cxn modelId="{2FF08E91-1B16-48C3-A69F-0A46EF7406F7}" type="presParOf" srcId="{8058B9BB-18F6-49FF-8AB7-F9CAAC48C410}" destId="{344D8187-2A13-4030-9B20-A886247F97C1}" srcOrd="0" destOrd="0" presId="urn:microsoft.com/office/officeart/2005/8/layout/hierarchy2"/>
    <dgm:cxn modelId="{E5AECB30-6360-4B67-B052-77B5F91DA928}" type="presParOf" srcId="{344D8187-2A13-4030-9B20-A886247F97C1}" destId="{B6504571-ED81-47A8-B595-68039E50E2DF}" srcOrd="0" destOrd="0" presId="urn:microsoft.com/office/officeart/2005/8/layout/hierarchy2"/>
    <dgm:cxn modelId="{79B06768-647E-4F57-B4A4-1E9097645DF0}" type="presParOf" srcId="{344D8187-2A13-4030-9B20-A886247F97C1}" destId="{AA7A9658-8D67-450D-B34D-F53B0E847170}" srcOrd="1" destOrd="0" presId="urn:microsoft.com/office/officeart/2005/8/layout/hierarchy2"/>
    <dgm:cxn modelId="{8BDBE34F-D0C1-49FD-85E3-EA7E67B6DBEF}" type="presParOf" srcId="{AA7A9658-8D67-450D-B34D-F53B0E847170}" destId="{19F3FE8E-520D-407D-839B-C43E40982120}" srcOrd="0" destOrd="0" presId="urn:microsoft.com/office/officeart/2005/8/layout/hierarchy2"/>
    <dgm:cxn modelId="{DEE42833-E1FD-4C7D-B546-D47AB2563713}" type="presParOf" srcId="{19F3FE8E-520D-407D-839B-C43E40982120}" destId="{63C42349-6DCD-45C2-90E9-0E9674827207}" srcOrd="0" destOrd="0" presId="urn:microsoft.com/office/officeart/2005/8/layout/hierarchy2"/>
    <dgm:cxn modelId="{23B3864E-0772-4E9A-BBBC-4C8A1C842343}" type="presParOf" srcId="{AA7A9658-8D67-450D-B34D-F53B0E847170}" destId="{1FE24F7C-1E27-4DDC-9068-31761F3A73F9}" srcOrd="1" destOrd="0" presId="urn:microsoft.com/office/officeart/2005/8/layout/hierarchy2"/>
    <dgm:cxn modelId="{62B6F787-03DF-4C4A-97F3-AF9AD1595C6C}" type="presParOf" srcId="{1FE24F7C-1E27-4DDC-9068-31761F3A73F9}" destId="{2764A12A-9E1E-4C92-997F-344F19E2E0F1}" srcOrd="0" destOrd="0" presId="urn:microsoft.com/office/officeart/2005/8/layout/hierarchy2"/>
    <dgm:cxn modelId="{6EA75A12-A23B-448B-A2D2-953F10E8BD2B}" type="presParOf" srcId="{1FE24F7C-1E27-4DDC-9068-31761F3A73F9}" destId="{0951F5C8-8E13-45D1-B797-F9346C65761F}" srcOrd="1" destOrd="0" presId="urn:microsoft.com/office/officeart/2005/8/layout/hierarchy2"/>
    <dgm:cxn modelId="{6F2D3C01-590F-4C02-A88A-11BE12394EF9}" type="presParOf" srcId="{AA7A9658-8D67-450D-B34D-F53B0E847170}" destId="{649B776C-A658-4B0C-9E62-FB93AD5058FB}" srcOrd="2" destOrd="0" presId="urn:microsoft.com/office/officeart/2005/8/layout/hierarchy2"/>
    <dgm:cxn modelId="{9B85ACF7-CA5E-4619-841A-CD377EC1938D}" type="presParOf" srcId="{649B776C-A658-4B0C-9E62-FB93AD5058FB}" destId="{9ADBE3DC-064B-47DF-B749-7D9AC1205537}" srcOrd="0" destOrd="0" presId="urn:microsoft.com/office/officeart/2005/8/layout/hierarchy2"/>
    <dgm:cxn modelId="{0F2F3217-83E1-47A2-89ED-6E1165C5C465}" type="presParOf" srcId="{AA7A9658-8D67-450D-B34D-F53B0E847170}" destId="{832897B6-3BEB-4832-AFED-F20EFE7ACC70}" srcOrd="3" destOrd="0" presId="urn:microsoft.com/office/officeart/2005/8/layout/hierarchy2"/>
    <dgm:cxn modelId="{842F62DE-F814-4755-832A-AFDD6E1D5D83}" type="presParOf" srcId="{832897B6-3BEB-4832-AFED-F20EFE7ACC70}" destId="{10BBC0C7-F221-468C-BA66-069EB51AC1AE}" srcOrd="0" destOrd="0" presId="urn:microsoft.com/office/officeart/2005/8/layout/hierarchy2"/>
    <dgm:cxn modelId="{A2BD90B0-1E5D-4244-B29B-E056813E57FE}" type="presParOf" srcId="{832897B6-3BEB-4832-AFED-F20EFE7ACC70}" destId="{F644D14F-0468-4581-9661-1A578B00DC37}"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F8B9D8-383E-4FB9-94FD-64275033F0D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E1E21E7-1ED6-4EF2-9868-3BB4C1850231}">
      <dgm:prSet phldrT="[Text]" custT="1"/>
      <dgm:spPr>
        <a:solidFill>
          <a:srgbClr val="5D87C2"/>
        </a:solidFill>
      </dgm:spPr>
      <dgm:t>
        <a:bodyPr/>
        <a:lstStyle/>
        <a:p>
          <a:r>
            <a:rPr lang="en-US" sz="2000" b="1">
              <a:latin typeface="Calibri (Body)"/>
            </a:rPr>
            <a:t>Text Recognition</a:t>
          </a:r>
        </a:p>
      </dgm:t>
    </dgm:pt>
    <dgm:pt modelId="{57566BFA-BC7D-4DED-A693-523F23F272BD}" type="parTrans" cxnId="{AB58A392-8B88-4926-BD9D-1772348CE72F}">
      <dgm:prSet/>
      <dgm:spPr/>
      <dgm:t>
        <a:bodyPr/>
        <a:lstStyle/>
        <a:p>
          <a:endParaRPr lang="en-US" sz="2000" b="1">
            <a:latin typeface="Calibri (Body)"/>
          </a:endParaRPr>
        </a:p>
      </dgm:t>
    </dgm:pt>
    <dgm:pt modelId="{4251431E-B7A2-4E1C-9442-7192739A795F}" type="sibTrans" cxnId="{AB58A392-8B88-4926-BD9D-1772348CE72F}">
      <dgm:prSet/>
      <dgm:spPr/>
      <dgm:t>
        <a:bodyPr/>
        <a:lstStyle/>
        <a:p>
          <a:endParaRPr lang="en-US" sz="2000" b="1">
            <a:latin typeface="Calibri (Body)"/>
          </a:endParaRPr>
        </a:p>
      </dgm:t>
    </dgm:pt>
    <dgm:pt modelId="{7692734E-5BD2-48C3-8936-AA87C1391438}">
      <dgm:prSet phldrT="[Text]" custT="1"/>
      <dgm:spPr>
        <a:solidFill>
          <a:srgbClr val="5D87C2"/>
        </a:solidFill>
      </dgm:spPr>
      <dgm:t>
        <a:bodyPr/>
        <a:lstStyle/>
        <a:p>
          <a:r>
            <a:rPr lang="en-US" sz="2000" b="1" dirty="0" err="1">
              <a:latin typeface="Calibri (Body)"/>
            </a:rPr>
            <a:t>Sinh</a:t>
          </a:r>
          <a:r>
            <a:rPr lang="en-US" sz="2000" b="1" dirty="0">
              <a:latin typeface="Calibri (Body)"/>
            </a:rPr>
            <a:t> </a:t>
          </a:r>
          <a:r>
            <a:rPr lang="en-US" sz="2000" b="1" dirty="0" err="1">
              <a:latin typeface="Calibri (Body)"/>
            </a:rPr>
            <a:t>mô</a:t>
          </a:r>
          <a:r>
            <a:rPr lang="en-US" sz="2000" b="1" dirty="0">
              <a:latin typeface="Calibri (Body)"/>
            </a:rPr>
            <a:t> </a:t>
          </a:r>
          <a:r>
            <a:rPr lang="en-US" sz="2000" b="1" dirty="0" err="1">
              <a:latin typeface="Calibri (Body)"/>
            </a:rPr>
            <a:t>tả</a:t>
          </a:r>
          <a:r>
            <a:rPr lang="en-US" sz="2000" b="1" dirty="0">
              <a:latin typeface="Calibri (Body)"/>
            </a:rPr>
            <a:t> </a:t>
          </a:r>
          <a:r>
            <a:rPr lang="en-US" sz="2000" b="1" err="1">
              <a:latin typeface="Calibri (Body)"/>
            </a:rPr>
            <a:t>cho</a:t>
          </a:r>
          <a:r>
            <a:rPr lang="en-US" sz="2000" b="1">
              <a:latin typeface="Calibri (Body)"/>
            </a:rPr>
            <a:t> ảnh</a:t>
          </a:r>
          <a:r>
            <a:rPr lang="vi-VN" sz="2000" b="1">
              <a:latin typeface="Calibri (Body)"/>
            </a:rPr>
            <a:t> </a:t>
          </a:r>
          <a:endParaRPr lang="en-US" sz="2000" b="1">
            <a:latin typeface="Calibri (Body)"/>
          </a:endParaRPr>
        </a:p>
        <a:p>
          <a:r>
            <a:rPr lang="vi-VN" sz="2000" b="1">
              <a:latin typeface="Calibri (Body)"/>
            </a:rPr>
            <a:t>(</a:t>
          </a:r>
          <a:r>
            <a:rPr lang="en-US" sz="2000" b="1">
              <a:latin typeface="Calibri (Body)"/>
            </a:rPr>
            <a:t>2</a:t>
          </a:r>
          <a:r>
            <a:rPr lang="vi-VN" sz="2000" b="1">
              <a:latin typeface="Calibri (Body)"/>
            </a:rPr>
            <a:t> </a:t>
          </a:r>
          <a:r>
            <a:rPr lang="en-US" sz="2000" b="1">
              <a:latin typeface="Calibri (Body)"/>
            </a:rPr>
            <a:t>mô hình</a:t>
          </a:r>
          <a:r>
            <a:rPr lang="vi-VN" sz="2000" b="1">
              <a:latin typeface="Calibri (Body)"/>
            </a:rPr>
            <a:t>)</a:t>
          </a:r>
          <a:endParaRPr lang="en-US" sz="2000" b="1" dirty="0">
            <a:latin typeface="Calibri (Body)"/>
          </a:endParaRPr>
        </a:p>
      </dgm:t>
    </dgm:pt>
    <dgm:pt modelId="{40511701-AB80-43E5-A26C-183B53A826EB}" type="parTrans" cxnId="{ABF7DDE6-72F4-47A7-80A8-D879413BC518}">
      <dgm:prSet custT="1"/>
      <dgm:spPr/>
      <dgm:t>
        <a:bodyPr/>
        <a:lstStyle/>
        <a:p>
          <a:endParaRPr lang="en-US" sz="2000" b="1">
            <a:latin typeface="Calibri (Body)"/>
          </a:endParaRPr>
        </a:p>
      </dgm:t>
    </dgm:pt>
    <dgm:pt modelId="{A239118D-DC30-44BA-86CA-69DBD21822C7}" type="sibTrans" cxnId="{ABF7DDE6-72F4-47A7-80A8-D879413BC518}">
      <dgm:prSet/>
      <dgm:spPr/>
      <dgm:t>
        <a:bodyPr/>
        <a:lstStyle/>
        <a:p>
          <a:endParaRPr lang="en-US" sz="2000" b="1">
            <a:latin typeface="Calibri (Body)"/>
          </a:endParaRPr>
        </a:p>
      </dgm:t>
    </dgm:pt>
    <dgm:pt modelId="{4B935CB5-0C89-474D-97C2-B14F63BEA884}">
      <dgm:prSet phldrT="[Text]" custT="1"/>
      <dgm:spPr>
        <a:solidFill>
          <a:srgbClr val="5D87C2"/>
        </a:solidFill>
      </dgm:spPr>
      <dgm:t>
        <a:bodyPr/>
        <a:lstStyle/>
        <a:p>
          <a:r>
            <a:rPr lang="vi-VN" sz="2000" b="1">
              <a:latin typeface="Calibri (Body)"/>
            </a:rPr>
            <a:t>Kiến trúc CRNN </a:t>
          </a:r>
          <a:endParaRPr lang="en-US" sz="2000" b="1">
            <a:latin typeface="Calibri (Body)"/>
          </a:endParaRPr>
        </a:p>
        <a:p>
          <a:r>
            <a:rPr lang="vi-VN" sz="2000" b="1">
              <a:latin typeface="Calibri (Body)"/>
            </a:rPr>
            <a:t>(2 </a:t>
          </a:r>
          <a:r>
            <a:rPr lang="en-US" sz="2000" b="1">
              <a:latin typeface="Calibri (Body)"/>
            </a:rPr>
            <a:t>mô hình</a:t>
          </a:r>
          <a:r>
            <a:rPr lang="vi-VN" sz="2000" b="1">
              <a:latin typeface="Calibri (Body)"/>
            </a:rPr>
            <a:t>)</a:t>
          </a:r>
          <a:endParaRPr lang="en-US" sz="2000" b="1" dirty="0">
            <a:latin typeface="Calibri (Body)"/>
          </a:endParaRPr>
        </a:p>
      </dgm:t>
    </dgm:pt>
    <dgm:pt modelId="{FED4DD4E-A305-4ABA-AF74-F484989FB9BC}" type="parTrans" cxnId="{991F947B-DBEE-4597-8F54-88247BB93FCD}">
      <dgm:prSet custT="1"/>
      <dgm:spPr/>
      <dgm:t>
        <a:bodyPr/>
        <a:lstStyle/>
        <a:p>
          <a:endParaRPr lang="en-US" sz="2000" b="1">
            <a:latin typeface="Calibri (Body)"/>
          </a:endParaRPr>
        </a:p>
      </dgm:t>
    </dgm:pt>
    <dgm:pt modelId="{CCF4C10E-A8B7-47A7-84F6-D39F17BF00C1}" type="sibTrans" cxnId="{991F947B-DBEE-4597-8F54-88247BB93FCD}">
      <dgm:prSet/>
      <dgm:spPr/>
      <dgm:t>
        <a:bodyPr/>
        <a:lstStyle/>
        <a:p>
          <a:endParaRPr lang="en-US" sz="2000" b="1">
            <a:latin typeface="Calibri (Body)"/>
          </a:endParaRPr>
        </a:p>
      </dgm:t>
    </dgm:pt>
    <dgm:pt modelId="{050C34C3-D4DD-4FF8-ACFD-600EF8C80D65}">
      <dgm:prSet phldrT="[Text]" custT="1"/>
      <dgm:spPr>
        <a:solidFill>
          <a:srgbClr val="5D87C2"/>
        </a:solidFill>
      </dgm:spPr>
      <dgm:t>
        <a:bodyPr/>
        <a:lstStyle/>
        <a:p>
          <a:r>
            <a:rPr lang="en-US" sz="2000" b="1" dirty="0">
              <a:latin typeface="Calibri (Body)"/>
            </a:rPr>
            <a:t>Seq2Seq </a:t>
          </a:r>
          <a:r>
            <a:rPr lang="en-US" sz="2000" b="1" dirty="0" err="1">
              <a:latin typeface="Calibri (Body)"/>
            </a:rPr>
            <a:t>trong</a:t>
          </a:r>
          <a:r>
            <a:rPr lang="en-US" sz="2000" b="1" dirty="0">
              <a:latin typeface="Calibri (Body)"/>
            </a:rPr>
            <a:t> </a:t>
          </a:r>
          <a:r>
            <a:rPr lang="en-US" sz="2000" b="1" err="1">
              <a:latin typeface="Calibri (Body)"/>
            </a:rPr>
            <a:t>dịch</a:t>
          </a:r>
          <a:r>
            <a:rPr lang="en-US" sz="2000" b="1">
              <a:latin typeface="Calibri (Body)"/>
            </a:rPr>
            <a:t> máy</a:t>
          </a:r>
          <a:r>
            <a:rPr lang="vi-VN" sz="2000" b="1">
              <a:latin typeface="Calibri (Body)"/>
            </a:rPr>
            <a:t> </a:t>
          </a:r>
          <a:endParaRPr lang="en-US" sz="2000" b="1">
            <a:latin typeface="Calibri (Body)"/>
          </a:endParaRPr>
        </a:p>
        <a:p>
          <a:r>
            <a:rPr lang="vi-VN" sz="2000" b="1">
              <a:latin typeface="Calibri (Body)"/>
            </a:rPr>
            <a:t>(2 </a:t>
          </a:r>
          <a:r>
            <a:rPr lang="en-US" sz="2000" b="1">
              <a:latin typeface="Calibri (Body)"/>
            </a:rPr>
            <a:t>mô hình</a:t>
          </a:r>
          <a:r>
            <a:rPr lang="vi-VN" sz="2000" b="1">
              <a:latin typeface="Calibri (Body)"/>
            </a:rPr>
            <a:t>)</a:t>
          </a:r>
          <a:endParaRPr lang="en-US" sz="2000" b="1" dirty="0">
            <a:latin typeface="Calibri (Body)"/>
          </a:endParaRPr>
        </a:p>
      </dgm:t>
    </dgm:pt>
    <dgm:pt modelId="{7D3DB638-E29D-4307-B307-F62DD7D0B4F2}" type="parTrans" cxnId="{ABDC8A5B-633A-4CDB-A715-02B6911827FD}">
      <dgm:prSet custT="1"/>
      <dgm:spPr/>
      <dgm:t>
        <a:bodyPr/>
        <a:lstStyle/>
        <a:p>
          <a:endParaRPr lang="en-US" sz="2000" b="1">
            <a:latin typeface="Calibri (Body)"/>
          </a:endParaRPr>
        </a:p>
      </dgm:t>
    </dgm:pt>
    <dgm:pt modelId="{F317BA1D-0AA7-4C91-B8F5-4CF93497B798}" type="sibTrans" cxnId="{ABDC8A5B-633A-4CDB-A715-02B6911827FD}">
      <dgm:prSet/>
      <dgm:spPr/>
      <dgm:t>
        <a:bodyPr/>
        <a:lstStyle/>
        <a:p>
          <a:endParaRPr lang="en-US" sz="2000" b="1">
            <a:latin typeface="Calibri (Body)"/>
          </a:endParaRPr>
        </a:p>
      </dgm:t>
    </dgm:pt>
    <dgm:pt modelId="{C72BEEBD-95BE-4734-A290-E0F16D4CAFC6}">
      <dgm:prSet phldrT="[Text]" custT="1"/>
      <dgm:spPr>
        <a:solidFill>
          <a:srgbClr val="5D87C2"/>
        </a:solidFill>
      </dgm:spPr>
      <dgm:t>
        <a:bodyPr/>
        <a:lstStyle/>
        <a:p>
          <a:r>
            <a:rPr lang="vi-VN" sz="2000" b="1">
              <a:latin typeface="Calibri (Body)"/>
            </a:rPr>
            <a:t>Kiến trúc </a:t>
          </a:r>
          <a:r>
            <a:rPr lang="en-US" sz="2000" b="1">
              <a:latin typeface="Calibri (Body)"/>
            </a:rPr>
            <a:t>Transformer</a:t>
          </a:r>
          <a:r>
            <a:rPr lang="vi-VN" sz="2000" b="1">
              <a:latin typeface="Calibri (Body)"/>
            </a:rPr>
            <a:t> </a:t>
          </a:r>
          <a:endParaRPr lang="en-US" sz="2000" b="1">
            <a:latin typeface="Calibri (Body)"/>
          </a:endParaRPr>
        </a:p>
        <a:p>
          <a:r>
            <a:rPr lang="vi-VN" sz="2000" b="1">
              <a:latin typeface="Calibri (Body)"/>
            </a:rPr>
            <a:t>(</a:t>
          </a:r>
          <a:r>
            <a:rPr lang="en-US" sz="2000" b="1">
              <a:latin typeface="Calibri (Body)"/>
            </a:rPr>
            <a:t>3</a:t>
          </a:r>
          <a:r>
            <a:rPr lang="vi-VN" sz="2000" b="1">
              <a:latin typeface="Calibri (Body)"/>
            </a:rPr>
            <a:t> </a:t>
          </a:r>
          <a:r>
            <a:rPr lang="en-US" sz="2000" b="1">
              <a:latin typeface="Calibri (Body)"/>
            </a:rPr>
            <a:t>mô hình</a:t>
          </a:r>
          <a:r>
            <a:rPr lang="vi-VN" sz="2000" b="1">
              <a:latin typeface="Calibri (Body)"/>
            </a:rPr>
            <a:t>)</a:t>
          </a:r>
          <a:endParaRPr lang="en-US" sz="2000" b="1" dirty="0">
            <a:latin typeface="Calibri (Body)"/>
          </a:endParaRPr>
        </a:p>
      </dgm:t>
    </dgm:pt>
    <dgm:pt modelId="{88657B8C-ECE6-4F72-BE88-AC54AEB3E1A1}" type="parTrans" cxnId="{CB3F82E5-F8C4-42FD-9CC8-8B3F145F8B51}">
      <dgm:prSet custT="1"/>
      <dgm:spPr/>
      <dgm:t>
        <a:bodyPr/>
        <a:lstStyle/>
        <a:p>
          <a:endParaRPr lang="en-US" sz="2000" b="1">
            <a:latin typeface="Calibri (Body)"/>
          </a:endParaRPr>
        </a:p>
      </dgm:t>
    </dgm:pt>
    <dgm:pt modelId="{095A7C2F-914C-4444-9595-32B712DF5BCF}" type="sibTrans" cxnId="{CB3F82E5-F8C4-42FD-9CC8-8B3F145F8B51}">
      <dgm:prSet/>
      <dgm:spPr/>
      <dgm:t>
        <a:bodyPr/>
        <a:lstStyle/>
        <a:p>
          <a:endParaRPr lang="en-US" sz="2000" b="1">
            <a:latin typeface="Calibri (Body)"/>
          </a:endParaRPr>
        </a:p>
      </dgm:t>
    </dgm:pt>
    <dgm:pt modelId="{8058B9BB-18F6-49FF-8AB7-F9CAAC48C410}" type="pres">
      <dgm:prSet presAssocID="{C2F8B9D8-383E-4FB9-94FD-64275033F0D2}" presName="diagram" presStyleCnt="0">
        <dgm:presLayoutVars>
          <dgm:chPref val="1"/>
          <dgm:dir/>
          <dgm:animOne val="branch"/>
          <dgm:animLvl val="lvl"/>
          <dgm:resizeHandles val="exact"/>
        </dgm:presLayoutVars>
      </dgm:prSet>
      <dgm:spPr/>
    </dgm:pt>
    <dgm:pt modelId="{344D8187-2A13-4030-9B20-A886247F97C1}" type="pres">
      <dgm:prSet presAssocID="{EE1E21E7-1ED6-4EF2-9868-3BB4C1850231}" presName="root1" presStyleCnt="0"/>
      <dgm:spPr/>
    </dgm:pt>
    <dgm:pt modelId="{B6504571-ED81-47A8-B595-68039E50E2DF}" type="pres">
      <dgm:prSet presAssocID="{EE1E21E7-1ED6-4EF2-9868-3BB4C1850231}" presName="LevelOneTextNode" presStyleLbl="node0" presStyleIdx="0" presStyleCnt="1" custScaleX="138287" custScaleY="135104">
        <dgm:presLayoutVars>
          <dgm:chPref val="3"/>
        </dgm:presLayoutVars>
      </dgm:prSet>
      <dgm:spPr/>
    </dgm:pt>
    <dgm:pt modelId="{AA7A9658-8D67-450D-B34D-F53B0E847170}" type="pres">
      <dgm:prSet presAssocID="{EE1E21E7-1ED6-4EF2-9868-3BB4C1850231}" presName="level2hierChild" presStyleCnt="0"/>
      <dgm:spPr/>
    </dgm:pt>
    <dgm:pt modelId="{19F3FE8E-520D-407D-839B-C43E40982120}" type="pres">
      <dgm:prSet presAssocID="{40511701-AB80-43E5-A26C-183B53A826EB}" presName="conn2-1" presStyleLbl="parChTrans1D2" presStyleIdx="0" presStyleCnt="4"/>
      <dgm:spPr/>
    </dgm:pt>
    <dgm:pt modelId="{63C42349-6DCD-45C2-90E9-0E9674827207}" type="pres">
      <dgm:prSet presAssocID="{40511701-AB80-43E5-A26C-183B53A826EB}" presName="connTx" presStyleLbl="parChTrans1D2" presStyleIdx="0" presStyleCnt="4"/>
      <dgm:spPr/>
    </dgm:pt>
    <dgm:pt modelId="{1FE24F7C-1E27-4DDC-9068-31761F3A73F9}" type="pres">
      <dgm:prSet presAssocID="{7692734E-5BD2-48C3-8936-AA87C1391438}" presName="root2" presStyleCnt="0"/>
      <dgm:spPr/>
    </dgm:pt>
    <dgm:pt modelId="{2764A12A-9E1E-4C92-997F-344F19E2E0F1}" type="pres">
      <dgm:prSet presAssocID="{7692734E-5BD2-48C3-8936-AA87C1391438}" presName="LevelTwoTextNode" presStyleLbl="node2" presStyleIdx="0" presStyleCnt="4" custScaleX="186781" custScaleY="114673">
        <dgm:presLayoutVars>
          <dgm:chPref val="3"/>
        </dgm:presLayoutVars>
      </dgm:prSet>
      <dgm:spPr/>
    </dgm:pt>
    <dgm:pt modelId="{0951F5C8-8E13-45D1-B797-F9346C65761F}" type="pres">
      <dgm:prSet presAssocID="{7692734E-5BD2-48C3-8936-AA87C1391438}" presName="level3hierChild" presStyleCnt="0"/>
      <dgm:spPr/>
    </dgm:pt>
    <dgm:pt modelId="{649B776C-A658-4B0C-9E62-FB93AD5058FB}" type="pres">
      <dgm:prSet presAssocID="{FED4DD4E-A305-4ABA-AF74-F484989FB9BC}" presName="conn2-1" presStyleLbl="parChTrans1D2" presStyleIdx="1" presStyleCnt="4"/>
      <dgm:spPr/>
    </dgm:pt>
    <dgm:pt modelId="{9ADBE3DC-064B-47DF-B749-7D9AC1205537}" type="pres">
      <dgm:prSet presAssocID="{FED4DD4E-A305-4ABA-AF74-F484989FB9BC}" presName="connTx" presStyleLbl="parChTrans1D2" presStyleIdx="1" presStyleCnt="4"/>
      <dgm:spPr/>
    </dgm:pt>
    <dgm:pt modelId="{832897B6-3BEB-4832-AFED-F20EFE7ACC70}" type="pres">
      <dgm:prSet presAssocID="{4B935CB5-0C89-474D-97C2-B14F63BEA884}" presName="root2" presStyleCnt="0"/>
      <dgm:spPr/>
    </dgm:pt>
    <dgm:pt modelId="{10BBC0C7-F221-468C-BA66-069EB51AC1AE}" type="pres">
      <dgm:prSet presAssocID="{4B935CB5-0C89-474D-97C2-B14F63BEA884}" presName="LevelTwoTextNode" presStyleLbl="node2" presStyleIdx="1" presStyleCnt="4" custScaleX="186781" custScaleY="119642">
        <dgm:presLayoutVars>
          <dgm:chPref val="3"/>
        </dgm:presLayoutVars>
      </dgm:prSet>
      <dgm:spPr/>
    </dgm:pt>
    <dgm:pt modelId="{F644D14F-0468-4581-9661-1A578B00DC37}" type="pres">
      <dgm:prSet presAssocID="{4B935CB5-0C89-474D-97C2-B14F63BEA884}" presName="level3hierChild" presStyleCnt="0"/>
      <dgm:spPr/>
    </dgm:pt>
    <dgm:pt modelId="{09FE1FF0-7AEE-43AA-8773-C693F5A7A160}" type="pres">
      <dgm:prSet presAssocID="{7D3DB638-E29D-4307-B307-F62DD7D0B4F2}" presName="conn2-1" presStyleLbl="parChTrans1D2" presStyleIdx="2" presStyleCnt="4"/>
      <dgm:spPr/>
    </dgm:pt>
    <dgm:pt modelId="{3C4FAD5E-5B0C-4EEA-97BB-704C37E26B00}" type="pres">
      <dgm:prSet presAssocID="{7D3DB638-E29D-4307-B307-F62DD7D0B4F2}" presName="connTx" presStyleLbl="parChTrans1D2" presStyleIdx="2" presStyleCnt="4"/>
      <dgm:spPr/>
    </dgm:pt>
    <dgm:pt modelId="{35D36290-4A95-43F5-85B1-0D3DF3978506}" type="pres">
      <dgm:prSet presAssocID="{050C34C3-D4DD-4FF8-ACFD-600EF8C80D65}" presName="root2" presStyleCnt="0"/>
      <dgm:spPr/>
    </dgm:pt>
    <dgm:pt modelId="{C71493A2-849A-4F68-A7F9-F9B915154537}" type="pres">
      <dgm:prSet presAssocID="{050C34C3-D4DD-4FF8-ACFD-600EF8C80D65}" presName="LevelTwoTextNode" presStyleLbl="node2" presStyleIdx="2" presStyleCnt="4" custScaleX="186781" custScaleY="126141">
        <dgm:presLayoutVars>
          <dgm:chPref val="3"/>
        </dgm:presLayoutVars>
      </dgm:prSet>
      <dgm:spPr/>
    </dgm:pt>
    <dgm:pt modelId="{C12FFFF6-3B34-45F2-8455-59A465B998CC}" type="pres">
      <dgm:prSet presAssocID="{050C34C3-D4DD-4FF8-ACFD-600EF8C80D65}" presName="level3hierChild" presStyleCnt="0"/>
      <dgm:spPr/>
    </dgm:pt>
    <dgm:pt modelId="{37F8856E-6A57-4EAE-A076-5F84ECE291A7}" type="pres">
      <dgm:prSet presAssocID="{88657B8C-ECE6-4F72-BE88-AC54AEB3E1A1}" presName="conn2-1" presStyleLbl="parChTrans1D2" presStyleIdx="3" presStyleCnt="4"/>
      <dgm:spPr/>
    </dgm:pt>
    <dgm:pt modelId="{F0BF9F87-056C-40C7-AAE1-D8821A45AEB4}" type="pres">
      <dgm:prSet presAssocID="{88657B8C-ECE6-4F72-BE88-AC54AEB3E1A1}" presName="connTx" presStyleLbl="parChTrans1D2" presStyleIdx="3" presStyleCnt="4"/>
      <dgm:spPr/>
    </dgm:pt>
    <dgm:pt modelId="{6FB408A8-E9EB-4126-8237-C73170FCE804}" type="pres">
      <dgm:prSet presAssocID="{C72BEEBD-95BE-4734-A290-E0F16D4CAFC6}" presName="root2" presStyleCnt="0"/>
      <dgm:spPr/>
    </dgm:pt>
    <dgm:pt modelId="{5CA97C4F-EDC8-4399-9640-1E225095EDCC}" type="pres">
      <dgm:prSet presAssocID="{C72BEEBD-95BE-4734-A290-E0F16D4CAFC6}" presName="LevelTwoTextNode" presStyleLbl="node2" presStyleIdx="3" presStyleCnt="4" custScaleX="186781" custScaleY="134926">
        <dgm:presLayoutVars>
          <dgm:chPref val="3"/>
        </dgm:presLayoutVars>
      </dgm:prSet>
      <dgm:spPr/>
    </dgm:pt>
    <dgm:pt modelId="{F514387F-4571-4DCF-8335-3A776488722D}" type="pres">
      <dgm:prSet presAssocID="{C72BEEBD-95BE-4734-A290-E0F16D4CAFC6}" presName="level3hierChild" presStyleCnt="0"/>
      <dgm:spPr/>
    </dgm:pt>
  </dgm:ptLst>
  <dgm:cxnLst>
    <dgm:cxn modelId="{6C7B9011-069B-45A0-9E6C-010DB92354AD}" type="presOf" srcId="{EE1E21E7-1ED6-4EF2-9868-3BB4C1850231}" destId="{B6504571-ED81-47A8-B595-68039E50E2DF}" srcOrd="0" destOrd="0" presId="urn:microsoft.com/office/officeart/2005/8/layout/hierarchy2"/>
    <dgm:cxn modelId="{ABDC8A5B-633A-4CDB-A715-02B6911827FD}" srcId="{EE1E21E7-1ED6-4EF2-9868-3BB4C1850231}" destId="{050C34C3-D4DD-4FF8-ACFD-600EF8C80D65}" srcOrd="2" destOrd="0" parTransId="{7D3DB638-E29D-4307-B307-F62DD7D0B4F2}" sibTransId="{F317BA1D-0AA7-4C91-B8F5-4CF93497B798}"/>
    <dgm:cxn modelId="{84087F56-ECCD-44E8-88D0-D9D6263426E6}" type="presOf" srcId="{40511701-AB80-43E5-A26C-183B53A826EB}" destId="{19F3FE8E-520D-407D-839B-C43E40982120}" srcOrd="0" destOrd="0" presId="urn:microsoft.com/office/officeart/2005/8/layout/hierarchy2"/>
    <dgm:cxn modelId="{1299D679-5B33-454F-B6EA-16F2854ED355}" type="presOf" srcId="{40511701-AB80-43E5-A26C-183B53A826EB}" destId="{63C42349-6DCD-45C2-90E9-0E9674827207}" srcOrd="1" destOrd="0" presId="urn:microsoft.com/office/officeart/2005/8/layout/hierarchy2"/>
    <dgm:cxn modelId="{991F947B-DBEE-4597-8F54-88247BB93FCD}" srcId="{EE1E21E7-1ED6-4EF2-9868-3BB4C1850231}" destId="{4B935CB5-0C89-474D-97C2-B14F63BEA884}" srcOrd="1" destOrd="0" parTransId="{FED4DD4E-A305-4ABA-AF74-F484989FB9BC}" sibTransId="{CCF4C10E-A8B7-47A7-84F6-D39F17BF00C1}"/>
    <dgm:cxn modelId="{AB58A392-8B88-4926-BD9D-1772348CE72F}" srcId="{C2F8B9D8-383E-4FB9-94FD-64275033F0D2}" destId="{EE1E21E7-1ED6-4EF2-9868-3BB4C1850231}" srcOrd="0" destOrd="0" parTransId="{57566BFA-BC7D-4DED-A693-523F23F272BD}" sibTransId="{4251431E-B7A2-4E1C-9442-7192739A795F}"/>
    <dgm:cxn modelId="{D874859A-B71C-4792-9F37-0D434EBC496D}" type="presOf" srcId="{050C34C3-D4DD-4FF8-ACFD-600EF8C80D65}" destId="{C71493A2-849A-4F68-A7F9-F9B915154537}" srcOrd="0" destOrd="0" presId="urn:microsoft.com/office/officeart/2005/8/layout/hierarchy2"/>
    <dgm:cxn modelId="{D13F799D-658B-4D18-A218-72A52A1873B9}" type="presOf" srcId="{7D3DB638-E29D-4307-B307-F62DD7D0B4F2}" destId="{3C4FAD5E-5B0C-4EEA-97BB-704C37E26B00}" srcOrd="1" destOrd="0" presId="urn:microsoft.com/office/officeart/2005/8/layout/hierarchy2"/>
    <dgm:cxn modelId="{764D4FB5-9129-4005-8913-074B91183A22}" type="presOf" srcId="{4B935CB5-0C89-474D-97C2-B14F63BEA884}" destId="{10BBC0C7-F221-468C-BA66-069EB51AC1AE}" srcOrd="0" destOrd="0" presId="urn:microsoft.com/office/officeart/2005/8/layout/hierarchy2"/>
    <dgm:cxn modelId="{565CB6CF-8C48-4BAE-8E1E-448D61EA83AD}" type="presOf" srcId="{7692734E-5BD2-48C3-8936-AA87C1391438}" destId="{2764A12A-9E1E-4C92-997F-344F19E2E0F1}" srcOrd="0" destOrd="0" presId="urn:microsoft.com/office/officeart/2005/8/layout/hierarchy2"/>
    <dgm:cxn modelId="{B75769D4-3BE7-4166-8D16-352AC15CE591}" type="presOf" srcId="{88657B8C-ECE6-4F72-BE88-AC54AEB3E1A1}" destId="{F0BF9F87-056C-40C7-AAE1-D8821A45AEB4}" srcOrd="1" destOrd="0" presId="urn:microsoft.com/office/officeart/2005/8/layout/hierarchy2"/>
    <dgm:cxn modelId="{6481E8D8-3447-4722-8856-4E5D4D8AC2DF}" type="presOf" srcId="{FED4DD4E-A305-4ABA-AF74-F484989FB9BC}" destId="{9ADBE3DC-064B-47DF-B749-7D9AC1205537}" srcOrd="1" destOrd="0" presId="urn:microsoft.com/office/officeart/2005/8/layout/hierarchy2"/>
    <dgm:cxn modelId="{11B8BBE0-B6B8-40DB-B743-273BC5A6AA1E}" type="presOf" srcId="{88657B8C-ECE6-4F72-BE88-AC54AEB3E1A1}" destId="{37F8856E-6A57-4EAE-A076-5F84ECE291A7}" srcOrd="0" destOrd="0" presId="urn:microsoft.com/office/officeart/2005/8/layout/hierarchy2"/>
    <dgm:cxn modelId="{1A2883E1-81D3-4F56-A374-0FACC837D6FA}" type="presOf" srcId="{C72BEEBD-95BE-4734-A290-E0F16D4CAFC6}" destId="{5CA97C4F-EDC8-4399-9640-1E225095EDCC}" srcOrd="0" destOrd="0" presId="urn:microsoft.com/office/officeart/2005/8/layout/hierarchy2"/>
    <dgm:cxn modelId="{CB3F82E5-F8C4-42FD-9CC8-8B3F145F8B51}" srcId="{EE1E21E7-1ED6-4EF2-9868-3BB4C1850231}" destId="{C72BEEBD-95BE-4734-A290-E0F16D4CAFC6}" srcOrd="3" destOrd="0" parTransId="{88657B8C-ECE6-4F72-BE88-AC54AEB3E1A1}" sibTransId="{095A7C2F-914C-4444-9595-32B712DF5BCF}"/>
    <dgm:cxn modelId="{ABF7DDE6-72F4-47A7-80A8-D879413BC518}" srcId="{EE1E21E7-1ED6-4EF2-9868-3BB4C1850231}" destId="{7692734E-5BD2-48C3-8936-AA87C1391438}" srcOrd="0" destOrd="0" parTransId="{40511701-AB80-43E5-A26C-183B53A826EB}" sibTransId="{A239118D-DC30-44BA-86CA-69DBD21822C7}"/>
    <dgm:cxn modelId="{8DC5C1EE-7837-4F80-91C9-C8FE71D0F1E4}" type="presOf" srcId="{C2F8B9D8-383E-4FB9-94FD-64275033F0D2}" destId="{8058B9BB-18F6-49FF-8AB7-F9CAAC48C410}" srcOrd="0" destOrd="0" presId="urn:microsoft.com/office/officeart/2005/8/layout/hierarchy2"/>
    <dgm:cxn modelId="{FCEB0CF1-C51D-41FB-BBB9-7C0852196F7F}" type="presOf" srcId="{7D3DB638-E29D-4307-B307-F62DD7D0B4F2}" destId="{09FE1FF0-7AEE-43AA-8773-C693F5A7A160}" srcOrd="0" destOrd="0" presId="urn:microsoft.com/office/officeart/2005/8/layout/hierarchy2"/>
    <dgm:cxn modelId="{1D2647F5-AAB8-447F-9881-B9009DD8D3B5}" type="presOf" srcId="{FED4DD4E-A305-4ABA-AF74-F484989FB9BC}" destId="{649B776C-A658-4B0C-9E62-FB93AD5058FB}" srcOrd="0" destOrd="0" presId="urn:microsoft.com/office/officeart/2005/8/layout/hierarchy2"/>
    <dgm:cxn modelId="{2FF08E91-1B16-48C3-A69F-0A46EF7406F7}" type="presParOf" srcId="{8058B9BB-18F6-49FF-8AB7-F9CAAC48C410}" destId="{344D8187-2A13-4030-9B20-A886247F97C1}" srcOrd="0" destOrd="0" presId="urn:microsoft.com/office/officeart/2005/8/layout/hierarchy2"/>
    <dgm:cxn modelId="{E5AECB30-6360-4B67-B052-77B5F91DA928}" type="presParOf" srcId="{344D8187-2A13-4030-9B20-A886247F97C1}" destId="{B6504571-ED81-47A8-B595-68039E50E2DF}" srcOrd="0" destOrd="0" presId="urn:microsoft.com/office/officeart/2005/8/layout/hierarchy2"/>
    <dgm:cxn modelId="{79B06768-647E-4F57-B4A4-1E9097645DF0}" type="presParOf" srcId="{344D8187-2A13-4030-9B20-A886247F97C1}" destId="{AA7A9658-8D67-450D-B34D-F53B0E847170}" srcOrd="1" destOrd="0" presId="urn:microsoft.com/office/officeart/2005/8/layout/hierarchy2"/>
    <dgm:cxn modelId="{8BDBE34F-D0C1-49FD-85E3-EA7E67B6DBEF}" type="presParOf" srcId="{AA7A9658-8D67-450D-B34D-F53B0E847170}" destId="{19F3FE8E-520D-407D-839B-C43E40982120}" srcOrd="0" destOrd="0" presId="urn:microsoft.com/office/officeart/2005/8/layout/hierarchy2"/>
    <dgm:cxn modelId="{DEE42833-E1FD-4C7D-B546-D47AB2563713}" type="presParOf" srcId="{19F3FE8E-520D-407D-839B-C43E40982120}" destId="{63C42349-6DCD-45C2-90E9-0E9674827207}" srcOrd="0" destOrd="0" presId="urn:microsoft.com/office/officeart/2005/8/layout/hierarchy2"/>
    <dgm:cxn modelId="{23B3864E-0772-4E9A-BBBC-4C8A1C842343}" type="presParOf" srcId="{AA7A9658-8D67-450D-B34D-F53B0E847170}" destId="{1FE24F7C-1E27-4DDC-9068-31761F3A73F9}" srcOrd="1" destOrd="0" presId="urn:microsoft.com/office/officeart/2005/8/layout/hierarchy2"/>
    <dgm:cxn modelId="{62B6F787-03DF-4C4A-97F3-AF9AD1595C6C}" type="presParOf" srcId="{1FE24F7C-1E27-4DDC-9068-31761F3A73F9}" destId="{2764A12A-9E1E-4C92-997F-344F19E2E0F1}" srcOrd="0" destOrd="0" presId="urn:microsoft.com/office/officeart/2005/8/layout/hierarchy2"/>
    <dgm:cxn modelId="{6EA75A12-A23B-448B-A2D2-953F10E8BD2B}" type="presParOf" srcId="{1FE24F7C-1E27-4DDC-9068-31761F3A73F9}" destId="{0951F5C8-8E13-45D1-B797-F9346C65761F}" srcOrd="1" destOrd="0" presId="urn:microsoft.com/office/officeart/2005/8/layout/hierarchy2"/>
    <dgm:cxn modelId="{6F2D3C01-590F-4C02-A88A-11BE12394EF9}" type="presParOf" srcId="{AA7A9658-8D67-450D-B34D-F53B0E847170}" destId="{649B776C-A658-4B0C-9E62-FB93AD5058FB}" srcOrd="2" destOrd="0" presId="urn:microsoft.com/office/officeart/2005/8/layout/hierarchy2"/>
    <dgm:cxn modelId="{9B85ACF7-CA5E-4619-841A-CD377EC1938D}" type="presParOf" srcId="{649B776C-A658-4B0C-9E62-FB93AD5058FB}" destId="{9ADBE3DC-064B-47DF-B749-7D9AC1205537}" srcOrd="0" destOrd="0" presId="urn:microsoft.com/office/officeart/2005/8/layout/hierarchy2"/>
    <dgm:cxn modelId="{0F2F3217-83E1-47A2-89ED-6E1165C5C465}" type="presParOf" srcId="{AA7A9658-8D67-450D-B34D-F53B0E847170}" destId="{832897B6-3BEB-4832-AFED-F20EFE7ACC70}" srcOrd="3" destOrd="0" presId="urn:microsoft.com/office/officeart/2005/8/layout/hierarchy2"/>
    <dgm:cxn modelId="{842F62DE-F814-4755-832A-AFDD6E1D5D83}" type="presParOf" srcId="{832897B6-3BEB-4832-AFED-F20EFE7ACC70}" destId="{10BBC0C7-F221-468C-BA66-069EB51AC1AE}" srcOrd="0" destOrd="0" presId="urn:microsoft.com/office/officeart/2005/8/layout/hierarchy2"/>
    <dgm:cxn modelId="{A2BD90B0-1E5D-4244-B29B-E056813E57FE}" type="presParOf" srcId="{832897B6-3BEB-4832-AFED-F20EFE7ACC70}" destId="{F644D14F-0468-4581-9661-1A578B00DC37}" srcOrd="1" destOrd="0" presId="urn:microsoft.com/office/officeart/2005/8/layout/hierarchy2"/>
    <dgm:cxn modelId="{24ACFB72-CBD2-4623-82D1-75C433D09FAF}" type="presParOf" srcId="{AA7A9658-8D67-450D-B34D-F53B0E847170}" destId="{09FE1FF0-7AEE-43AA-8773-C693F5A7A160}" srcOrd="4" destOrd="0" presId="urn:microsoft.com/office/officeart/2005/8/layout/hierarchy2"/>
    <dgm:cxn modelId="{46DF58C4-D145-4285-A9ED-8FF215FD2D30}" type="presParOf" srcId="{09FE1FF0-7AEE-43AA-8773-C693F5A7A160}" destId="{3C4FAD5E-5B0C-4EEA-97BB-704C37E26B00}" srcOrd="0" destOrd="0" presId="urn:microsoft.com/office/officeart/2005/8/layout/hierarchy2"/>
    <dgm:cxn modelId="{B746BFF1-D3D2-4178-B772-179ACB37DE71}" type="presParOf" srcId="{AA7A9658-8D67-450D-B34D-F53B0E847170}" destId="{35D36290-4A95-43F5-85B1-0D3DF3978506}" srcOrd="5" destOrd="0" presId="urn:microsoft.com/office/officeart/2005/8/layout/hierarchy2"/>
    <dgm:cxn modelId="{BC4CC63E-4D0F-4700-AE29-302937659897}" type="presParOf" srcId="{35D36290-4A95-43F5-85B1-0D3DF3978506}" destId="{C71493A2-849A-4F68-A7F9-F9B915154537}" srcOrd="0" destOrd="0" presId="urn:microsoft.com/office/officeart/2005/8/layout/hierarchy2"/>
    <dgm:cxn modelId="{E0068532-2EEC-41AC-A051-444BAE0E7052}" type="presParOf" srcId="{35D36290-4A95-43F5-85B1-0D3DF3978506}" destId="{C12FFFF6-3B34-45F2-8455-59A465B998CC}" srcOrd="1" destOrd="0" presId="urn:microsoft.com/office/officeart/2005/8/layout/hierarchy2"/>
    <dgm:cxn modelId="{C58DD6A9-5E63-47E6-9DAF-3A190688B6CF}" type="presParOf" srcId="{AA7A9658-8D67-450D-B34D-F53B0E847170}" destId="{37F8856E-6A57-4EAE-A076-5F84ECE291A7}" srcOrd="6" destOrd="0" presId="urn:microsoft.com/office/officeart/2005/8/layout/hierarchy2"/>
    <dgm:cxn modelId="{595ABE5E-BCF8-4144-9BBD-65935C9584A4}" type="presParOf" srcId="{37F8856E-6A57-4EAE-A076-5F84ECE291A7}" destId="{F0BF9F87-056C-40C7-AAE1-D8821A45AEB4}" srcOrd="0" destOrd="0" presId="urn:microsoft.com/office/officeart/2005/8/layout/hierarchy2"/>
    <dgm:cxn modelId="{41F3F6A5-3EFB-4A41-BB73-8B468F006796}" type="presParOf" srcId="{AA7A9658-8D67-450D-B34D-F53B0E847170}" destId="{6FB408A8-E9EB-4126-8237-C73170FCE804}" srcOrd="7" destOrd="0" presId="urn:microsoft.com/office/officeart/2005/8/layout/hierarchy2"/>
    <dgm:cxn modelId="{86D8AF3F-F8C9-45B4-B331-40BEF6325932}" type="presParOf" srcId="{6FB408A8-E9EB-4126-8237-C73170FCE804}" destId="{5CA97C4F-EDC8-4399-9640-1E225095EDCC}" srcOrd="0" destOrd="0" presId="urn:microsoft.com/office/officeart/2005/8/layout/hierarchy2"/>
    <dgm:cxn modelId="{E4A280E7-8409-4EC8-924E-3362BD37AEC1}" type="presParOf" srcId="{6FB408A8-E9EB-4126-8237-C73170FCE804}" destId="{F514387F-4571-4DCF-8335-3A776488722D}"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585A-7268-49EA-924C-04A8C9698A99}">
      <dsp:nvSpPr>
        <dsp:cNvPr id="0" name=""/>
        <dsp:cNvSpPr/>
      </dsp:nvSpPr>
      <dsp:spPr>
        <a:xfrm>
          <a:off x="0" y="291971"/>
          <a:ext cx="5518450" cy="38929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D905C-B741-40A3-BA43-2FBA56427F12}">
      <dsp:nvSpPr>
        <dsp:cNvPr id="0" name=""/>
        <dsp:cNvSpPr/>
      </dsp:nvSpPr>
      <dsp:spPr>
        <a:xfrm>
          <a:off x="2537" y="0"/>
          <a:ext cx="1445359"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t>Chữ Nho</a:t>
          </a:r>
        </a:p>
      </dsp:txBody>
      <dsp:txXfrm>
        <a:off x="2537" y="0"/>
        <a:ext cx="1445359" cy="389294"/>
      </dsp:txXfrm>
    </dsp:sp>
    <dsp:sp modelId="{FB420400-45BF-4DD3-BD34-ECD8F8A2A229}">
      <dsp:nvSpPr>
        <dsp:cNvPr id="0" name=""/>
        <dsp:cNvSpPr/>
      </dsp:nvSpPr>
      <dsp:spPr>
        <a:xfrm>
          <a:off x="676555"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F9CF4E8-9250-4D39-A154-8A94BA68E100}">
      <dsp:nvSpPr>
        <dsp:cNvPr id="0" name=""/>
        <dsp:cNvSpPr/>
      </dsp:nvSpPr>
      <dsp:spPr>
        <a:xfrm>
          <a:off x="1520165" y="583942"/>
          <a:ext cx="1445359"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t>Chữ Nôm</a:t>
          </a:r>
        </a:p>
      </dsp:txBody>
      <dsp:txXfrm>
        <a:off x="1520165" y="583942"/>
        <a:ext cx="1445359" cy="389294"/>
      </dsp:txXfrm>
    </dsp:sp>
    <dsp:sp modelId="{BBCCE292-A689-455F-B98D-0D240A1FE5D0}">
      <dsp:nvSpPr>
        <dsp:cNvPr id="0" name=""/>
        <dsp:cNvSpPr/>
      </dsp:nvSpPr>
      <dsp:spPr>
        <a:xfrm>
          <a:off x="2194183"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6EA963-9EDB-4581-9906-D1B47049E185}">
      <dsp:nvSpPr>
        <dsp:cNvPr id="0" name=""/>
        <dsp:cNvSpPr/>
      </dsp:nvSpPr>
      <dsp:spPr>
        <a:xfrm>
          <a:off x="3037793" y="0"/>
          <a:ext cx="1926274"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t>Chữ Quốc Ngữ</a:t>
          </a:r>
        </a:p>
      </dsp:txBody>
      <dsp:txXfrm>
        <a:off x="3037793" y="0"/>
        <a:ext cx="1926274" cy="389294"/>
      </dsp:txXfrm>
    </dsp:sp>
    <dsp:sp modelId="{B59F14BC-EA48-4A3B-AE83-9D746B5DCB3D}">
      <dsp:nvSpPr>
        <dsp:cNvPr id="0" name=""/>
        <dsp:cNvSpPr/>
      </dsp:nvSpPr>
      <dsp:spPr>
        <a:xfrm>
          <a:off x="3952268"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7130-E53E-4EB9-B8E2-D31111B48B19}">
      <dsp:nvSpPr>
        <dsp:cNvPr id="0" name=""/>
        <dsp:cNvSpPr/>
      </dsp:nvSpPr>
      <dsp:spPr>
        <a:xfrm>
          <a:off x="2652836" y="947674"/>
          <a:ext cx="1876900" cy="325743"/>
        </a:xfrm>
        <a:custGeom>
          <a:avLst/>
          <a:gdLst/>
          <a:ahLst/>
          <a:cxnLst/>
          <a:rect l="0" t="0" r="0" b="0"/>
          <a:pathLst>
            <a:path>
              <a:moveTo>
                <a:pt x="0" y="0"/>
              </a:moveTo>
              <a:lnTo>
                <a:pt x="0" y="162871"/>
              </a:lnTo>
              <a:lnTo>
                <a:pt x="1876900" y="162871"/>
              </a:lnTo>
              <a:lnTo>
                <a:pt x="187690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21003-D68A-4E65-8DC1-660212977FB5}">
      <dsp:nvSpPr>
        <dsp:cNvPr id="0" name=""/>
        <dsp:cNvSpPr/>
      </dsp:nvSpPr>
      <dsp:spPr>
        <a:xfrm>
          <a:off x="2607116" y="947674"/>
          <a:ext cx="91440" cy="325743"/>
        </a:xfrm>
        <a:custGeom>
          <a:avLst/>
          <a:gdLst/>
          <a:ahLst/>
          <a:cxnLst/>
          <a:rect l="0" t="0" r="0" b="0"/>
          <a:pathLst>
            <a:path>
              <a:moveTo>
                <a:pt x="45720" y="0"/>
              </a:moveTo>
              <a:lnTo>
                <a:pt x="4572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F6DD8-40EC-4CAF-9400-31ACA81A19E5}">
      <dsp:nvSpPr>
        <dsp:cNvPr id="0" name=""/>
        <dsp:cNvSpPr/>
      </dsp:nvSpPr>
      <dsp:spPr>
        <a:xfrm>
          <a:off x="775935" y="947674"/>
          <a:ext cx="1876900" cy="325743"/>
        </a:xfrm>
        <a:custGeom>
          <a:avLst/>
          <a:gdLst/>
          <a:ahLst/>
          <a:cxnLst/>
          <a:rect l="0" t="0" r="0" b="0"/>
          <a:pathLst>
            <a:path>
              <a:moveTo>
                <a:pt x="1876900" y="0"/>
              </a:moveTo>
              <a:lnTo>
                <a:pt x="1876900" y="162871"/>
              </a:lnTo>
              <a:lnTo>
                <a:pt x="0" y="162871"/>
              </a:lnTo>
              <a:lnTo>
                <a:pt x="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F13A3C-551C-4E17-82B2-339938AEAF59}">
      <dsp:nvSpPr>
        <dsp:cNvPr id="0" name=""/>
        <dsp:cNvSpPr/>
      </dsp:nvSpPr>
      <dsp:spPr>
        <a:xfrm>
          <a:off x="504001" y="172095"/>
          <a:ext cx="4297668"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latin typeface="Calibri (Body)"/>
              <a:ea typeface="Calibri" panose="020F0502020204030204" pitchFamily="34" charset="0"/>
            </a:rPr>
            <a:t>Đ</a:t>
          </a:r>
          <a:r>
            <a:rPr lang="vi-VN" sz="1800" kern="1200" dirty="0">
              <a:effectLst/>
              <a:latin typeface="Calibri (Body)"/>
              <a:ea typeface="Calibri" panose="020F0502020204030204" pitchFamily="34" charset="0"/>
            </a:rPr>
            <a:t>ể </a:t>
          </a:r>
          <a:r>
            <a:rPr lang="vi-VN" sz="1800" kern="1200" dirty="0" err="1">
              <a:effectLst/>
              <a:latin typeface="Calibri (Body)"/>
              <a:ea typeface="Calibri" panose="020F0502020204030204" pitchFamily="34" charset="0"/>
            </a:rPr>
            <a:t>sử</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dụng</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nguồn</a:t>
          </a:r>
          <a:r>
            <a:rPr lang="vi-VN" sz="1800" kern="1200" dirty="0">
              <a:effectLst/>
              <a:latin typeface="Calibri (Body)"/>
              <a:ea typeface="Calibri" panose="020F0502020204030204" pitchFamily="34" charset="0"/>
            </a:rPr>
            <a:t> tri </a:t>
          </a:r>
          <a:r>
            <a:rPr lang="vi-VN" sz="1800" kern="1200" dirty="0" err="1">
              <a:effectLst/>
              <a:latin typeface="Calibri (Body)"/>
              <a:ea typeface="Calibri" panose="020F0502020204030204" pitchFamily="34" charset="0"/>
            </a:rPr>
            <a:t>thức</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khổng</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lồ</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này</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chúng</a:t>
          </a:r>
          <a:r>
            <a:rPr lang="vi-VN" sz="1800" kern="1200" dirty="0">
              <a:effectLst/>
              <a:latin typeface="Calibri (Body)"/>
              <a:ea typeface="Calibri" panose="020F0502020204030204" pitchFamily="34" charset="0"/>
            </a:rPr>
            <a:t> </a:t>
          </a:r>
          <a:r>
            <a:rPr lang="en-US" sz="1800" kern="1200" dirty="0" err="1">
              <a:latin typeface="Calibri (Body)"/>
              <a:ea typeface="Calibri" panose="020F0502020204030204" pitchFamily="34" charset="0"/>
            </a:rPr>
            <a:t>cần</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phải</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được</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số</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hóa</a:t>
          </a:r>
          <a:r>
            <a:rPr lang="vi-VN" sz="1800" kern="1200" dirty="0">
              <a:effectLst/>
              <a:latin typeface="Calibri (Body)"/>
              <a:ea typeface="Calibri" panose="020F0502020204030204" pitchFamily="34" charset="0"/>
            </a:rPr>
            <a:t>. </a:t>
          </a:r>
          <a:endParaRPr lang="en-US" sz="1800" kern="1200" dirty="0"/>
        </a:p>
      </dsp:txBody>
      <dsp:txXfrm>
        <a:off x="504001" y="172095"/>
        <a:ext cx="4297668" cy="775578"/>
      </dsp:txXfrm>
    </dsp:sp>
    <dsp:sp modelId="{9FC2A9B4-ECE6-4BAC-B27B-DAEBD001CC78}">
      <dsp:nvSpPr>
        <dsp:cNvPr id="0" name=""/>
        <dsp:cNvSpPr/>
      </dsp:nvSpPr>
      <dsp:spPr>
        <a:xfrm>
          <a:off x="356"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Việc </a:t>
          </a:r>
          <a:r>
            <a:rPr lang="vi-VN" sz="1800" kern="1200">
              <a:effectLst/>
              <a:latin typeface="Calibri (Body)"/>
              <a:ea typeface="Calibri" panose="020F0502020204030204" pitchFamily="34" charset="0"/>
            </a:rPr>
            <a:t>dịch thuật khó khăn </a:t>
          </a:r>
          <a:endParaRPr lang="en-US" sz="1800" kern="1200"/>
        </a:p>
      </dsp:txBody>
      <dsp:txXfrm>
        <a:off x="356" y="1273417"/>
        <a:ext cx="1551157" cy="775578"/>
      </dsp:txXfrm>
    </dsp:sp>
    <dsp:sp modelId="{7AF75249-3D29-4743-B7D4-EC914F101376}">
      <dsp:nvSpPr>
        <dsp:cNvPr id="0" name=""/>
        <dsp:cNvSpPr/>
      </dsp:nvSpPr>
      <dsp:spPr>
        <a:xfrm>
          <a:off x="1877257"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T</a:t>
          </a:r>
          <a:r>
            <a:rPr lang="vi-VN" sz="1800" kern="1200">
              <a:effectLst/>
              <a:latin typeface="Calibri (Body)"/>
              <a:ea typeface="Calibri" panose="020F0502020204030204" pitchFamily="34" charset="0"/>
            </a:rPr>
            <a:t>ốn</a:t>
          </a:r>
          <a:r>
            <a:rPr lang="en-US" sz="1800" kern="1200">
              <a:effectLst/>
              <a:latin typeface="Calibri (Body)"/>
              <a:ea typeface="Calibri" panose="020F0502020204030204" pitchFamily="34" charset="0"/>
            </a:rPr>
            <a:t> rất</a:t>
          </a:r>
          <a:r>
            <a:rPr lang="vi-VN" sz="1800" kern="1200">
              <a:effectLst/>
              <a:latin typeface="Calibri (Body)"/>
              <a:ea typeface="Calibri" panose="020F0502020204030204" pitchFamily="34" charset="0"/>
            </a:rPr>
            <a:t> nhiều thời gian</a:t>
          </a:r>
          <a:endParaRPr lang="en-US" sz="1800" kern="1200"/>
        </a:p>
      </dsp:txBody>
      <dsp:txXfrm>
        <a:off x="1877257" y="1273417"/>
        <a:ext cx="1551157" cy="775578"/>
      </dsp:txXfrm>
    </dsp:sp>
    <dsp:sp modelId="{3042427D-9E20-409B-888A-78298F6E0110}">
      <dsp:nvSpPr>
        <dsp:cNvPr id="0" name=""/>
        <dsp:cNvSpPr/>
      </dsp:nvSpPr>
      <dsp:spPr>
        <a:xfrm>
          <a:off x="3754158"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S</a:t>
          </a:r>
          <a:r>
            <a:rPr lang="vi-VN" sz="1800" kern="1200">
              <a:effectLst/>
              <a:latin typeface="Calibri (Body)"/>
              <a:ea typeface="Calibri" panose="020F0502020204030204" pitchFamily="34" charset="0"/>
            </a:rPr>
            <a:t>ố chuyên gia hạn chế </a:t>
          </a:r>
          <a:endParaRPr lang="en-US" sz="1800" kern="1200"/>
        </a:p>
      </dsp:txBody>
      <dsp:txXfrm>
        <a:off x="3754158" y="1273417"/>
        <a:ext cx="1551157" cy="775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4571-ED81-47A8-B595-68039E50E2DF}">
      <dsp:nvSpPr>
        <dsp:cNvPr id="0" name=""/>
        <dsp:cNvSpPr/>
      </dsp:nvSpPr>
      <dsp:spPr>
        <a:xfrm>
          <a:off x="38" y="655384"/>
          <a:ext cx="2172132"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Text Detection</a:t>
          </a:r>
          <a:endParaRPr lang="en-US" sz="2000" b="1" kern="1200" dirty="0"/>
        </a:p>
      </dsp:txBody>
      <dsp:txXfrm>
        <a:off x="31848" y="687194"/>
        <a:ext cx="2108512" cy="1022446"/>
      </dsp:txXfrm>
    </dsp:sp>
    <dsp:sp modelId="{19F3FE8E-520D-407D-839B-C43E40982120}">
      <dsp:nvSpPr>
        <dsp:cNvPr id="0" name=""/>
        <dsp:cNvSpPr/>
      </dsp:nvSpPr>
      <dsp:spPr>
        <a:xfrm rot="19457599">
          <a:off x="2071600" y="845392"/>
          <a:ext cx="1069995" cy="81562"/>
        </a:xfrm>
        <a:custGeom>
          <a:avLst/>
          <a:gdLst/>
          <a:ahLst/>
          <a:cxnLst/>
          <a:rect l="0" t="0" r="0" b="0"/>
          <a:pathLst>
            <a:path>
              <a:moveTo>
                <a:pt x="0" y="40781"/>
              </a:moveTo>
              <a:lnTo>
                <a:pt x="1069995" y="40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p>
      </dsp:txBody>
      <dsp:txXfrm>
        <a:off x="2579848" y="859424"/>
        <a:ext cx="53499" cy="53499"/>
      </dsp:txXfrm>
    </dsp:sp>
    <dsp:sp modelId="{2764A12A-9E1E-4C92-997F-344F19E2E0F1}">
      <dsp:nvSpPr>
        <dsp:cNvPr id="0" name=""/>
        <dsp:cNvSpPr/>
      </dsp:nvSpPr>
      <dsp:spPr>
        <a:xfrm>
          <a:off x="3041024" y="30896"/>
          <a:ext cx="2500754"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Regression-based</a:t>
          </a:r>
        </a:p>
      </dsp:txBody>
      <dsp:txXfrm>
        <a:off x="3072834" y="62706"/>
        <a:ext cx="2437134" cy="1022446"/>
      </dsp:txXfrm>
    </dsp:sp>
    <dsp:sp modelId="{649B776C-A658-4B0C-9E62-FB93AD5058FB}">
      <dsp:nvSpPr>
        <dsp:cNvPr id="0" name=""/>
        <dsp:cNvSpPr/>
      </dsp:nvSpPr>
      <dsp:spPr>
        <a:xfrm rot="2142401">
          <a:off x="2071600" y="1469880"/>
          <a:ext cx="1069995" cy="81562"/>
        </a:xfrm>
        <a:custGeom>
          <a:avLst/>
          <a:gdLst/>
          <a:ahLst/>
          <a:cxnLst/>
          <a:rect l="0" t="0" r="0" b="0"/>
          <a:pathLst>
            <a:path>
              <a:moveTo>
                <a:pt x="0" y="40781"/>
              </a:moveTo>
              <a:lnTo>
                <a:pt x="1069995" y="40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p>
      </dsp:txBody>
      <dsp:txXfrm>
        <a:off x="2579848" y="1483912"/>
        <a:ext cx="53499" cy="53499"/>
      </dsp:txXfrm>
    </dsp:sp>
    <dsp:sp modelId="{10BBC0C7-F221-468C-BA66-069EB51AC1AE}">
      <dsp:nvSpPr>
        <dsp:cNvPr id="0" name=""/>
        <dsp:cNvSpPr/>
      </dsp:nvSpPr>
      <dsp:spPr>
        <a:xfrm>
          <a:off x="3041024" y="1279872"/>
          <a:ext cx="2500754"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Segmentation-based</a:t>
          </a:r>
        </a:p>
      </dsp:txBody>
      <dsp:txXfrm>
        <a:off x="3072834" y="1311682"/>
        <a:ext cx="2437134" cy="1022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4571-ED81-47A8-B595-68039E50E2DF}">
      <dsp:nvSpPr>
        <dsp:cNvPr id="0" name=""/>
        <dsp:cNvSpPr/>
      </dsp:nvSpPr>
      <dsp:spPr>
        <a:xfrm>
          <a:off x="1312721" y="1675780"/>
          <a:ext cx="2280285" cy="1113899"/>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Calibri (Body)"/>
            </a:rPr>
            <a:t>Text Recognition</a:t>
          </a:r>
        </a:p>
      </dsp:txBody>
      <dsp:txXfrm>
        <a:off x="1345346" y="1708405"/>
        <a:ext cx="2215035" cy="1048649"/>
      </dsp:txXfrm>
    </dsp:sp>
    <dsp:sp modelId="{19F3FE8E-520D-407D-839B-C43E40982120}">
      <dsp:nvSpPr>
        <dsp:cNvPr id="0" name=""/>
        <dsp:cNvSpPr/>
      </dsp:nvSpPr>
      <dsp:spPr>
        <a:xfrm rot="17435905">
          <a:off x="2985401" y="1338646"/>
          <a:ext cx="1874790" cy="33234"/>
        </a:xfrm>
        <a:custGeom>
          <a:avLst/>
          <a:gdLst/>
          <a:ahLst/>
          <a:cxnLst/>
          <a:rect l="0" t="0" r="0" b="0"/>
          <a:pathLst>
            <a:path>
              <a:moveTo>
                <a:pt x="0" y="16617"/>
              </a:moveTo>
              <a:lnTo>
                <a:pt x="1874790"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75927" y="1308393"/>
        <a:ext cx="93739" cy="93739"/>
      </dsp:txXfrm>
    </dsp:sp>
    <dsp:sp modelId="{2764A12A-9E1E-4C92-997F-344F19E2E0F1}">
      <dsp:nvSpPr>
        <dsp:cNvPr id="0" name=""/>
        <dsp:cNvSpPr/>
      </dsp:nvSpPr>
      <dsp:spPr>
        <a:xfrm>
          <a:off x="4252587" y="5071"/>
          <a:ext cx="3079927" cy="945450"/>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Calibri (Body)"/>
            </a:rPr>
            <a:t>Sinh</a:t>
          </a:r>
          <a:r>
            <a:rPr lang="en-US" sz="2000" b="1" kern="1200" dirty="0">
              <a:latin typeface="Calibri (Body)"/>
            </a:rPr>
            <a:t> </a:t>
          </a:r>
          <a:r>
            <a:rPr lang="en-US" sz="2000" b="1" kern="1200" dirty="0" err="1">
              <a:latin typeface="Calibri (Body)"/>
            </a:rPr>
            <a:t>mô</a:t>
          </a:r>
          <a:r>
            <a:rPr lang="en-US" sz="2000" b="1" kern="1200" dirty="0">
              <a:latin typeface="Calibri (Body)"/>
            </a:rPr>
            <a:t> </a:t>
          </a:r>
          <a:r>
            <a:rPr lang="en-US" sz="2000" b="1" kern="1200" dirty="0" err="1">
              <a:latin typeface="Calibri (Body)"/>
            </a:rPr>
            <a:t>tả</a:t>
          </a:r>
          <a:r>
            <a:rPr lang="en-US" sz="2000" b="1" kern="1200" dirty="0">
              <a:latin typeface="Calibri (Body)"/>
            </a:rPr>
            <a:t> </a:t>
          </a:r>
          <a:r>
            <a:rPr lang="en-US" sz="2000" b="1" kern="1200" err="1">
              <a:latin typeface="Calibri (Body)"/>
            </a:rPr>
            <a:t>cho</a:t>
          </a:r>
          <a:r>
            <a:rPr lang="en-US" sz="2000" b="1" kern="1200">
              <a:latin typeface="Calibri (Body)"/>
            </a:rPr>
            <a:t> ảnh</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a:t>
          </a:r>
          <a:r>
            <a:rPr lang="en-US" sz="2000" b="1" kern="1200">
              <a:latin typeface="Calibri (Body)"/>
            </a:rPr>
            <a:t>2</a:t>
          </a:r>
          <a:r>
            <a:rPr lang="vi-VN" sz="2000" b="1" kern="1200">
              <a:latin typeface="Calibri (Body)"/>
            </a:rPr>
            <a:t>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0278" y="32762"/>
        <a:ext cx="3024545" cy="890068"/>
      </dsp:txXfrm>
    </dsp:sp>
    <dsp:sp modelId="{649B776C-A658-4B0C-9E62-FB93AD5058FB}">
      <dsp:nvSpPr>
        <dsp:cNvPr id="0" name=""/>
        <dsp:cNvSpPr/>
      </dsp:nvSpPr>
      <dsp:spPr>
        <a:xfrm rot="18885089">
          <a:off x="3454366" y="1883449"/>
          <a:ext cx="936859" cy="33234"/>
        </a:xfrm>
        <a:custGeom>
          <a:avLst/>
          <a:gdLst/>
          <a:ahLst/>
          <a:cxnLst/>
          <a:rect l="0" t="0" r="0" b="0"/>
          <a:pathLst>
            <a:path>
              <a:moveTo>
                <a:pt x="0" y="16617"/>
              </a:moveTo>
              <a:lnTo>
                <a:pt x="936859"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99375" y="1876644"/>
        <a:ext cx="46842" cy="46842"/>
      </dsp:txXfrm>
    </dsp:sp>
    <dsp:sp modelId="{10BBC0C7-F221-468C-BA66-069EB51AC1AE}">
      <dsp:nvSpPr>
        <dsp:cNvPr id="0" name=""/>
        <dsp:cNvSpPr/>
      </dsp:nvSpPr>
      <dsp:spPr>
        <a:xfrm>
          <a:off x="4252587" y="1074193"/>
          <a:ext cx="3079927" cy="986419"/>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vi-VN" sz="2000" b="1" kern="1200">
              <a:latin typeface="Calibri (Body)"/>
            </a:rPr>
            <a:t>Kiến trúc CRNN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(2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1478" y="1103084"/>
        <a:ext cx="3022145" cy="928637"/>
      </dsp:txXfrm>
    </dsp:sp>
    <dsp:sp modelId="{09FE1FF0-7AEE-43AA-8773-C693F5A7A160}">
      <dsp:nvSpPr>
        <dsp:cNvPr id="0" name=""/>
        <dsp:cNvSpPr/>
      </dsp:nvSpPr>
      <dsp:spPr>
        <a:xfrm rot="2133730">
          <a:off x="3517392" y="2451890"/>
          <a:ext cx="810808" cy="33234"/>
        </a:xfrm>
        <a:custGeom>
          <a:avLst/>
          <a:gdLst/>
          <a:ahLst/>
          <a:cxnLst/>
          <a:rect l="0" t="0" r="0" b="0"/>
          <a:pathLst>
            <a:path>
              <a:moveTo>
                <a:pt x="0" y="16617"/>
              </a:moveTo>
              <a:lnTo>
                <a:pt x="810808"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902526" y="2448237"/>
        <a:ext cx="40540" cy="40540"/>
      </dsp:txXfrm>
    </dsp:sp>
    <dsp:sp modelId="{C71493A2-849A-4F68-A7F9-F9B915154537}">
      <dsp:nvSpPr>
        <dsp:cNvPr id="0" name=""/>
        <dsp:cNvSpPr/>
      </dsp:nvSpPr>
      <dsp:spPr>
        <a:xfrm>
          <a:off x="4252587" y="2184283"/>
          <a:ext cx="3079927" cy="1040001"/>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Body)"/>
            </a:rPr>
            <a:t>Seq2Seq </a:t>
          </a:r>
          <a:r>
            <a:rPr lang="en-US" sz="2000" b="1" kern="1200" dirty="0" err="1">
              <a:latin typeface="Calibri (Body)"/>
            </a:rPr>
            <a:t>trong</a:t>
          </a:r>
          <a:r>
            <a:rPr lang="en-US" sz="2000" b="1" kern="1200" dirty="0">
              <a:latin typeface="Calibri (Body)"/>
            </a:rPr>
            <a:t> </a:t>
          </a:r>
          <a:r>
            <a:rPr lang="en-US" sz="2000" b="1" kern="1200" err="1">
              <a:latin typeface="Calibri (Body)"/>
            </a:rPr>
            <a:t>dịch</a:t>
          </a:r>
          <a:r>
            <a:rPr lang="en-US" sz="2000" b="1" kern="1200">
              <a:latin typeface="Calibri (Body)"/>
            </a:rPr>
            <a:t> máy</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(2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3048" y="2214744"/>
        <a:ext cx="3019005" cy="979079"/>
      </dsp:txXfrm>
    </dsp:sp>
    <dsp:sp modelId="{37F8856E-6A57-4EAE-A076-5F84ECE291A7}">
      <dsp:nvSpPr>
        <dsp:cNvPr id="0" name=""/>
        <dsp:cNvSpPr/>
      </dsp:nvSpPr>
      <dsp:spPr>
        <a:xfrm rot="4107897">
          <a:off x="3024358" y="3051834"/>
          <a:ext cx="1796877" cy="33234"/>
        </a:xfrm>
        <a:custGeom>
          <a:avLst/>
          <a:gdLst/>
          <a:ahLst/>
          <a:cxnLst/>
          <a:rect l="0" t="0" r="0" b="0"/>
          <a:pathLst>
            <a:path>
              <a:moveTo>
                <a:pt x="0" y="16617"/>
              </a:moveTo>
              <a:lnTo>
                <a:pt x="1796877"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77874" y="3023529"/>
        <a:ext cx="89843" cy="89843"/>
      </dsp:txXfrm>
    </dsp:sp>
    <dsp:sp modelId="{5CA97C4F-EDC8-4399-9640-1E225095EDCC}">
      <dsp:nvSpPr>
        <dsp:cNvPr id="0" name=""/>
        <dsp:cNvSpPr/>
      </dsp:nvSpPr>
      <dsp:spPr>
        <a:xfrm>
          <a:off x="4252587" y="3347956"/>
          <a:ext cx="3079927" cy="1112431"/>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vi-VN" sz="2000" b="1" kern="1200">
              <a:latin typeface="Calibri (Body)"/>
            </a:rPr>
            <a:t>Kiến trúc </a:t>
          </a:r>
          <a:r>
            <a:rPr lang="en-US" sz="2000" b="1" kern="1200">
              <a:latin typeface="Calibri (Body)"/>
            </a:rPr>
            <a:t>Transformer</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a:t>
          </a:r>
          <a:r>
            <a:rPr lang="en-US" sz="2000" b="1" kern="1200">
              <a:latin typeface="Calibri (Body)"/>
            </a:rPr>
            <a:t>3</a:t>
          </a:r>
          <a:r>
            <a:rPr lang="vi-VN" sz="2000" b="1" kern="1200">
              <a:latin typeface="Calibri (Body)"/>
            </a:rPr>
            <a:t>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5169" y="3380538"/>
        <a:ext cx="3014763" cy="10472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2EC5B717-5E6C-428A-9DD5-632DCE34FE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00C975FD-56BD-4D4E-8821-1510415CC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54FFA-3AF3-4A62-8AC6-BFC54DB1FFB0}" type="datetime1">
              <a:rPr lang="vi-VN" smtClean="0"/>
              <a:t>13/04/2023</a:t>
            </a:fld>
            <a:endParaRPr lang="vi-VN"/>
          </a:p>
        </p:txBody>
      </p:sp>
      <p:sp>
        <p:nvSpPr>
          <p:cNvPr id="4" name="Chỗ dành sẵn cho Chân trang 3">
            <a:extLst>
              <a:ext uri="{FF2B5EF4-FFF2-40B4-BE49-F238E27FC236}">
                <a16:creationId xmlns:a16="http://schemas.microsoft.com/office/drawing/2014/main" id="{3118DBEE-35BE-4ED4-886C-7245875F1C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5" name="Chỗ dành sẵn cho Số hiệu Bản chiếu 4">
            <a:extLst>
              <a:ext uri="{FF2B5EF4-FFF2-40B4-BE49-F238E27FC236}">
                <a16:creationId xmlns:a16="http://schemas.microsoft.com/office/drawing/2014/main" id="{9143BB7F-6601-4F3A-86ED-B863835938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7BB974-271C-4978-B414-1DD0837BDE6D}" type="slidenum">
              <a:rPr lang="vi-VN" smtClean="0"/>
              <a:t>‹#›</a:t>
            </a:fld>
            <a:endParaRPr lang="vi-VN"/>
          </a:p>
        </p:txBody>
      </p:sp>
    </p:spTree>
    <p:extLst>
      <p:ext uri="{BB962C8B-B14F-4D97-AF65-F5344CB8AC3E}">
        <p14:creationId xmlns:p14="http://schemas.microsoft.com/office/powerpoint/2010/main" val="1762045462"/>
      </p:ext>
    </p:extLst>
  </p:cSld>
  <p:clrMap bg1="lt1" tx1="dk1" bg2="lt2" tx2="dk2" accent1="accent1" accent2="accent2" accent3="accent3" accent4="accent4" accent5="accent5" accent6="accent6" hlink="hlink" folHlink="folHlink"/>
  <p:hf hdr="0"/>
</p:handoutMaster>
</file>

<file path=ppt/ink/ink1.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02:12.203"/>
    </inkml:context>
    <inkml:brush xml:id="br0">
      <inkml:brushProperty name="width" value="0.05292" units="cm"/>
      <inkml:brushProperty name="height" value="0.05292" units="cm"/>
      <inkml:brushProperty name="color" value="#FF0000"/>
    </inkml:brush>
  </inkml:definitions>
  <inkml:trace contextRef="#ctx0" brushRef="#br0">20353 14824 0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0T14:12:25.52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0T14:18:04.941"/>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12:35.776"/>
    </inkml:context>
    <inkml:brush xml:id="br0">
      <inkml:brushProperty name="width" value="0.05292" units="cm"/>
      <inkml:brushProperty name="height" value="0.05292" units="cm"/>
      <inkml:brushProperty name="color" value="#FF0000"/>
    </inkml:brush>
  </inkml:definitions>
  <inkml:trace contextRef="#ctx0" brushRef="#br0">27550 12600 0</inkml:trace>
  <inkml:trace contextRef="#ctx0" brushRef="#br0" timeOffset="108.75">27550 12600 0</inkml:trace>
</inkml:ink>
</file>

<file path=ppt/ink/ink5.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28:06.008"/>
    </inkml:context>
    <inkml:brush xml:id="br0">
      <inkml:brushProperty name="width" value="0.05292" units="cm"/>
      <inkml:brushProperty name="height" value="0.05292" units="cm"/>
      <inkml:brushProperty name="color" value="#FF0000"/>
    </inkml:brush>
  </inkml:definitions>
  <inkml:trace contextRef="#ctx0" brushRef="#br0">30928 14824 0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0B9A0-C06B-43DE-AC84-8BAC3782ABA0}" type="datetime1">
              <a:rPr lang="vi-VN" smtClean="0"/>
              <a:t>13/04/2023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4C29F0-E010-4B9F-AA21-CA0AF1D08055}" type="slidenum">
              <a:rPr lang="vi-VN" smtClean="0"/>
              <a:t>‹#›</a:t>
            </a:fld>
            <a:endParaRPr lang="vi-VN"/>
          </a:p>
        </p:txBody>
      </p:sp>
    </p:spTree>
    <p:extLst>
      <p:ext uri="{BB962C8B-B14F-4D97-AF65-F5344CB8AC3E}">
        <p14:creationId xmlns:p14="http://schemas.microsoft.com/office/powerpoint/2010/main" val="92966835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a:t>
            </a:fld>
            <a:endParaRPr lang="vi-VN"/>
          </a:p>
        </p:txBody>
      </p:sp>
    </p:spTree>
    <p:extLst>
      <p:ext uri="{BB962C8B-B14F-4D97-AF65-F5344CB8AC3E}">
        <p14:creationId xmlns:p14="http://schemas.microsoft.com/office/powerpoint/2010/main" val="284119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21782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69603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90923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66389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83548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64728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84547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418032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417687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5690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
        <p:nvSpPr>
          <p:cNvPr id="5" name="Chỗ dành sẵn cho Chân trang 4">
            <a:extLst>
              <a:ext uri="{FF2B5EF4-FFF2-40B4-BE49-F238E27FC236}">
                <a16:creationId xmlns:a16="http://schemas.microsoft.com/office/drawing/2014/main" id="{A1E870DE-7D76-4A78-BE2A-1BCD2764BFA6}"/>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100A7FF0-4CE6-4BCA-A6AA-0D9E4076E75C}"/>
              </a:ext>
            </a:extLst>
          </p:cNvPr>
          <p:cNvSpPr>
            <a:spLocks noGrp="1"/>
          </p:cNvSpPr>
          <p:nvPr>
            <p:ph type="dt" idx="1"/>
          </p:nvPr>
        </p:nvSpPr>
        <p:spPr/>
        <p:txBody>
          <a:bodyPr/>
          <a:lstStyle/>
          <a:p>
            <a:fld id="{72FC8B02-59E1-4534-A8BE-F70D1E71260F}" type="datetime1">
              <a:rPr lang="vi-VN" smtClean="0"/>
              <a:t>13/04/2023</a:t>
            </a:fld>
            <a:endParaRPr lang="vi-VN"/>
          </a:p>
        </p:txBody>
      </p:sp>
    </p:spTree>
    <p:extLst>
      <p:ext uri="{BB962C8B-B14F-4D97-AF65-F5344CB8AC3E}">
        <p14:creationId xmlns:p14="http://schemas.microsoft.com/office/powerpoint/2010/main" val="131036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Score map: </a:t>
            </a:r>
          </a:p>
          <a:p>
            <a:r>
              <a:rPr lang="en-US" b="0" i="0" dirty="0">
                <a:solidFill>
                  <a:srgbClr val="000000"/>
                </a:solidFill>
                <a:effectLst/>
                <a:latin typeface="Roboto" panose="02000000000000000000" pitchFamily="2" charset="0"/>
              </a:rPr>
              <a:t>	Đ</a:t>
            </a:r>
            <a:r>
              <a:rPr lang="vi-VN" b="0" i="0" dirty="0" err="1">
                <a:solidFill>
                  <a:srgbClr val="000000"/>
                </a:solidFill>
                <a:effectLst/>
                <a:latin typeface="Roboto" panose="02000000000000000000" pitchFamily="2" charset="0"/>
              </a:rPr>
              <a:t>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diện</a:t>
            </a:r>
            <a:r>
              <a:rPr lang="vi-VN" b="0" i="0" dirty="0">
                <a:solidFill>
                  <a:srgbClr val="000000"/>
                </a:solidFill>
                <a:effectLst/>
                <a:latin typeface="Roboto" panose="02000000000000000000" pitchFamily="2" charset="0"/>
              </a:rPr>
              <a:t> cho </a:t>
            </a:r>
            <a:r>
              <a:rPr lang="vi-VN" b="0" i="0" dirty="0" err="1">
                <a:solidFill>
                  <a:srgbClr val="000000"/>
                </a:solidFill>
                <a:effectLst/>
                <a:latin typeface="Roboto" panose="02000000000000000000" pitchFamily="2" charset="0"/>
              </a:rPr>
              <a:t>mức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độ</a:t>
            </a:r>
            <a:r>
              <a:rPr lang="vi-VN" b="0" i="0" dirty="0">
                <a:solidFill>
                  <a:srgbClr val="000000"/>
                </a:solidFill>
                <a:effectLst/>
                <a:latin typeface="Roboto" panose="02000000000000000000" pitchFamily="2" charset="0"/>
              </a:rPr>
              <a:t> tin </a:t>
            </a:r>
            <a:r>
              <a:rPr lang="vi-VN" b="0" i="0" dirty="0" err="1">
                <a:solidFill>
                  <a:srgbClr val="000000"/>
                </a:solidFill>
                <a:effectLst/>
                <a:latin typeface="Roboto" panose="02000000000000000000" pitchFamily="2" charset="0"/>
              </a:rPr>
              <a:t>cậy</a:t>
            </a:r>
            <a:r>
              <a:rPr lang="vi-VN" b="0" i="0" dirty="0">
                <a:solidFill>
                  <a:srgbClr val="000000"/>
                </a:solidFill>
                <a:effectLst/>
                <a:latin typeface="Roboto" panose="02000000000000000000" pitchFamily="2" charset="0"/>
              </a:rPr>
              <a:t> cho </a:t>
            </a:r>
            <a:r>
              <a:rPr lang="en-US" b="0" i="0" dirty="0">
                <a:solidFill>
                  <a:srgbClr val="000000"/>
                </a:solidFill>
                <a:effectLst/>
                <a:latin typeface="Roboto" panose="02000000000000000000" pitchFamily="2" charset="0"/>
              </a:rPr>
              <a:t>geometry map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được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dự</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đoán</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vị</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trí</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đó</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Nó</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nằm</a:t>
            </a:r>
            <a:r>
              <a:rPr lang="vi-VN" b="0" i="0" dirty="0">
                <a:solidFill>
                  <a:srgbClr val="000000"/>
                </a:solidFill>
                <a:effectLst/>
                <a:latin typeface="Roboto" panose="02000000000000000000" pitchFamily="2" charset="0"/>
              </a:rPr>
              <a:t> trong </a:t>
            </a:r>
            <a:r>
              <a:rPr lang="vi-VN" b="0" i="0" dirty="0" err="1">
                <a:solidFill>
                  <a:srgbClr val="000000"/>
                </a:solidFill>
                <a:effectLst/>
                <a:latin typeface="Roboto" panose="02000000000000000000" pitchFamily="2" charset="0"/>
              </a:rPr>
              <a:t>phạm</a:t>
            </a:r>
            <a:r>
              <a:rPr lang="vi-VN" b="0" i="0" dirty="0">
                <a:solidFill>
                  <a:srgbClr val="000000"/>
                </a:solidFill>
                <a:effectLst/>
                <a:latin typeface="Roboto" panose="02000000000000000000" pitchFamily="2" charset="0"/>
              </a:rPr>
              <a:t> vi [0,1].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Giả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sử</a:t>
            </a:r>
            <a:r>
              <a:rPr lang="en-US" b="0" i="0" dirty="0">
                <a:solidFill>
                  <a:srgbClr val="000000"/>
                </a:solidFill>
                <a:effectLst/>
                <a:latin typeface="Roboto" panose="02000000000000000000" pitchFamily="2" charset="0"/>
              </a:rPr>
              <a:t> score map </a:t>
            </a:r>
            <a:r>
              <a:rPr lang="en-US" b="0" i="0" dirty="0" err="1">
                <a:solidFill>
                  <a:srgbClr val="000000"/>
                </a:solidFill>
                <a:effectLst/>
                <a:latin typeface="Roboto" panose="02000000000000000000" pitchFamily="2" charset="0"/>
              </a:rPr>
              <a:t>tại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điểm</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bất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kỳ</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0.8, ta </a:t>
            </a:r>
            <a:r>
              <a:rPr lang="en-US" b="0" i="0" dirty="0" err="1">
                <a:solidFill>
                  <a:srgbClr val="000000"/>
                </a:solidFill>
                <a:effectLst/>
                <a:latin typeface="Roboto" panose="02000000000000000000" pitchFamily="2" charset="0"/>
              </a:rPr>
              <a:t>có</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thể</a:t>
            </a:r>
            <a:r>
              <a:rPr lang="en-US" b="0" i="0" dirty="0">
                <a:solidFill>
                  <a:srgbClr val="000000"/>
                </a:solidFill>
                <a:effectLst/>
                <a:latin typeface="Roboto" panose="02000000000000000000" pitchFamily="2" charset="0"/>
              </a:rPr>
              <a:t> tin </a:t>
            </a:r>
            <a:r>
              <a:rPr lang="en-US" b="0" i="0" dirty="0" err="1">
                <a:solidFill>
                  <a:srgbClr val="000000"/>
                </a:solidFill>
                <a:effectLst/>
                <a:latin typeface="Roboto" panose="02000000000000000000" pitchFamily="2" charset="0"/>
              </a:rPr>
              <a:t>rằng</a:t>
            </a:r>
            <a:r>
              <a:rPr lang="en-US" b="0" i="0" dirty="0">
                <a:solidFill>
                  <a:srgbClr val="000000"/>
                </a:solidFill>
                <a:effectLst/>
                <a:latin typeface="Roboto" panose="02000000000000000000" pitchFamily="2" charset="0"/>
              </a:rPr>
              <a:t> 80% </a:t>
            </a:r>
            <a:r>
              <a:rPr lang="en-US" b="0" i="0" dirty="0" err="1">
                <a:solidFill>
                  <a:srgbClr val="000000"/>
                </a:solidFill>
                <a:effectLst/>
                <a:latin typeface="Roboto" panose="02000000000000000000" pitchFamily="2" charset="0"/>
              </a:rPr>
              <a:t>khả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năng</a:t>
            </a:r>
            <a:r>
              <a:rPr lang="en-US" b="0" i="0" dirty="0">
                <a:solidFill>
                  <a:srgbClr val="000000"/>
                </a:solidFill>
                <a:effectLst/>
                <a:latin typeface="Roboto" panose="02000000000000000000" pitchFamily="2" charset="0"/>
              </a:rPr>
              <a:t> pixel </a:t>
            </a:r>
            <a:r>
              <a:rPr lang="en-US" b="0" i="0" dirty="0" err="1">
                <a:solidFill>
                  <a:srgbClr val="000000"/>
                </a:solidFill>
                <a:effectLst/>
                <a:latin typeface="Roboto" panose="02000000000000000000" pitchFamily="2" charset="0"/>
              </a:rPr>
              <a:t>này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phần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của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vùng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văn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bản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được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dự</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đoán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Trong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mô</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hình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ngưỡng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0.8.</a:t>
            </a:r>
          </a:p>
          <a:p>
            <a:r>
              <a:rPr lang="en-US" b="0" i="0" dirty="0">
                <a:solidFill>
                  <a:srgbClr val="000000"/>
                </a:solidFill>
                <a:effectLst/>
                <a:latin typeface="Roboto" panose="02000000000000000000" pitchFamily="2" charset="0"/>
              </a:rPr>
              <a:t>Geometry:</a:t>
            </a:r>
          </a:p>
          <a:p>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Đại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diện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sự</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dịch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chuyển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từ</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bốn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đỉnh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đến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mỗi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vị</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trí</a:t>
            </a:r>
            <a:r>
              <a:rPr lang="en-US" b="0" i="0" dirty="0">
                <a:solidFill>
                  <a:srgbClr val="000000"/>
                </a:solidFill>
                <a:effectLst/>
                <a:latin typeface="Roboto" panose="02000000000000000000" pitchFamily="2" charset="0"/>
              </a:rPr>
              <a:t> pixel, </a:t>
            </a:r>
            <a:r>
              <a:rPr lang="en-US" b="0" i="0" dirty="0" err="1">
                <a:solidFill>
                  <a:srgbClr val="000000"/>
                </a:solidFill>
                <a:effectLst/>
                <a:latin typeface="Roboto" panose="02000000000000000000" pitchFamily="2" charset="0"/>
              </a:rPr>
              <a:t>mỗi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khoản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cách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chứa</a:t>
            </a:r>
            <a:r>
              <a:rPr lang="en-US" b="0" i="0" dirty="0">
                <a:solidFill>
                  <a:srgbClr val="000000"/>
                </a:solidFill>
                <a:effectLst/>
                <a:latin typeface="Roboto" panose="02000000000000000000" pitchFamily="2" charset="0"/>
              </a:rPr>
              <a:t> delta(x), delta(y) </a:t>
            </a:r>
            <a:r>
              <a:rPr lang="en-US" b="0" i="0" dirty="0" err="1">
                <a:solidFill>
                  <a:srgbClr val="000000"/>
                </a:solidFill>
                <a:effectLst/>
                <a:latin typeface="Roboto" panose="02000000000000000000" pitchFamily="2" charset="0"/>
              </a:rPr>
              <a:t>hai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số</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của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đỉnh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vì</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vậy</a:t>
            </a:r>
            <a:r>
              <a:rPr lang="en-US" b="0" i="0" dirty="0">
                <a:solidFill>
                  <a:srgbClr val="000000"/>
                </a:solidFill>
                <a:effectLst/>
                <a:latin typeface="Roboto" panose="02000000000000000000" pitchFamily="2" charset="0"/>
              </a:rPr>
              <a:t> geometry map </a:t>
            </a:r>
            <a:r>
              <a:rPr lang="en-US" b="0" i="0" dirty="0" err="1">
                <a:solidFill>
                  <a:srgbClr val="000000"/>
                </a:solidFill>
                <a:effectLst/>
                <a:latin typeface="Roboto" panose="02000000000000000000" pitchFamily="2" charset="0"/>
              </a:rPr>
              <a:t>có</a:t>
            </a:r>
            <a:r>
              <a:rPr lang="en-US" b="0" i="0" dirty="0">
                <a:solidFill>
                  <a:srgbClr val="000000"/>
                </a:solidFill>
                <a:effectLst/>
                <a:latin typeface="Roboto" panose="02000000000000000000" pitchFamily="2" charset="0"/>
              </a:rPr>
              <a:t> 8 </a:t>
            </a:r>
            <a:r>
              <a:rPr lang="en-US" b="0" i="0" dirty="0" err="1">
                <a:solidFill>
                  <a:srgbClr val="000000"/>
                </a:solidFill>
                <a:effectLst/>
                <a:latin typeface="Roboto" panose="02000000000000000000" pitchFamily="2" charset="0"/>
              </a:rPr>
              <a:t>kênh</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Non-maximum suppression:</a:t>
            </a:r>
          </a:p>
          <a:p>
            <a:r>
              <a:rPr lang="en-US" b="0" i="0" dirty="0">
                <a:solidFill>
                  <a:srgbClr val="000000"/>
                </a:solidFill>
                <a:effectLst/>
                <a:latin typeface="Roboto" panose="02000000000000000000" pitchFamily="2" charset="0"/>
              </a:rPr>
              <a:t>	1. </a:t>
            </a:r>
            <a:r>
              <a:rPr lang="en-US" b="0" i="0" dirty="0" err="1">
                <a:solidFill>
                  <a:srgbClr val="000000"/>
                </a:solidFill>
                <a:effectLst/>
                <a:latin typeface="Roboto" panose="02000000000000000000" pitchFamily="2" charset="0"/>
              </a:rPr>
              <a:t>Sắp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xếp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các</a:t>
            </a:r>
            <a:r>
              <a:rPr lang="en-US" b="0" i="0" dirty="0">
                <a:solidFill>
                  <a:srgbClr val="000000"/>
                </a:solidFill>
                <a:effectLst/>
                <a:latin typeface="Roboto" panose="02000000000000000000" pitchFamily="2" charset="0"/>
              </a:rPr>
              <a:t> bounding box </a:t>
            </a:r>
            <a:r>
              <a:rPr lang="en-US" b="0" i="0" dirty="0" err="1">
                <a:solidFill>
                  <a:srgbClr val="000000"/>
                </a:solidFill>
                <a:effectLst/>
                <a:latin typeface="Roboto" panose="02000000000000000000" pitchFamily="2" charset="0"/>
              </a:rPr>
              <a:t>dựa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vào</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y </a:t>
            </a:r>
            <a:r>
              <a:rPr lang="en-US" b="0" i="0" dirty="0" err="1">
                <a:solidFill>
                  <a:srgbClr val="000000"/>
                </a:solidFill>
                <a:effectLst/>
                <a:latin typeface="Roboto" panose="02000000000000000000" pitchFamily="2" charset="0"/>
              </a:rPr>
              <a:t>nhỏ</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nhất</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	2. </a:t>
            </a:r>
            <a:r>
              <a:rPr lang="en-US" b="0" i="0" dirty="0" err="1">
                <a:solidFill>
                  <a:srgbClr val="000000"/>
                </a:solidFill>
                <a:effectLst/>
                <a:latin typeface="Roboto" panose="02000000000000000000" pitchFamily="2" charset="0"/>
              </a:rPr>
              <a:t>Chọn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hộp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tiếp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theo</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cùng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dòng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và</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tính</a:t>
            </a:r>
            <a:r>
              <a:rPr lang="en-US" b="0" i="0" dirty="0">
                <a:solidFill>
                  <a:srgbClr val="000000"/>
                </a:solidFill>
                <a:effectLst/>
                <a:latin typeface="Roboto" panose="02000000000000000000" pitchFamily="2" charset="0"/>
              </a:rPr>
              <a:t> IOU </a:t>
            </a:r>
            <a:r>
              <a:rPr lang="en-US" b="0" i="0" dirty="0" err="1">
                <a:solidFill>
                  <a:srgbClr val="000000"/>
                </a:solidFill>
                <a:effectLst/>
                <a:latin typeface="Roboto" panose="02000000000000000000" pitchFamily="2" charset="0"/>
              </a:rPr>
              <a:t>với</a:t>
            </a:r>
            <a:r>
              <a:rPr lang="en-US" b="0" i="0" dirty="0">
                <a:solidFill>
                  <a:srgbClr val="000000"/>
                </a:solidFill>
                <a:effectLst/>
                <a:latin typeface="Roboto" panose="02000000000000000000" pitchFamily="2" charset="0"/>
              </a:rPr>
              <a:t> bounding box </a:t>
            </a:r>
            <a:r>
              <a:rPr lang="en-US" b="0" i="0" dirty="0" err="1">
                <a:solidFill>
                  <a:srgbClr val="000000"/>
                </a:solidFill>
                <a:effectLst/>
                <a:latin typeface="Roboto" panose="02000000000000000000" pitchFamily="2" charset="0"/>
              </a:rPr>
              <a:t>trước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đó</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3.</a:t>
            </a:r>
            <a:r>
              <a:rPr lang="en-US"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Nếu</a:t>
            </a:r>
            <a:r>
              <a:rPr lang="vi-VN" b="0" i="0" dirty="0">
                <a:solidFill>
                  <a:srgbClr val="000000"/>
                </a:solidFill>
                <a:effectLst/>
                <a:latin typeface="Roboto" panose="02000000000000000000" pitchFamily="2" charset="0"/>
              </a:rPr>
              <a:t> IOU&gt; </a:t>
            </a:r>
            <a:r>
              <a:rPr lang="en-US" b="0" i="0" dirty="0">
                <a:solidFill>
                  <a:srgbClr val="000000"/>
                </a:solidFill>
                <a:effectLst/>
                <a:latin typeface="Roboto" panose="02000000000000000000" pitchFamily="2" charset="0"/>
              </a:rPr>
              <a:t>0.5</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hợp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nhất</a:t>
            </a:r>
            <a:r>
              <a:rPr lang="vi-VN" b="0" i="0" dirty="0">
                <a:solidFill>
                  <a:srgbClr val="000000"/>
                </a:solidFill>
                <a:effectLst/>
                <a:latin typeface="Roboto" panose="02000000000000000000" pitchFamily="2" charset="0"/>
              </a:rPr>
              <a:t> 2 </a:t>
            </a:r>
            <a:r>
              <a:rPr lang="vi-VN" b="0" i="0" dirty="0" err="1">
                <a:solidFill>
                  <a:srgbClr val="000000"/>
                </a:solidFill>
                <a:effectLst/>
                <a:latin typeface="Roboto" panose="02000000000000000000" pitchFamily="2" charset="0"/>
              </a:rPr>
              <a:t>hộp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bằng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cách</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lấy</a:t>
            </a:r>
            <a:r>
              <a:rPr lang="vi-VN" b="0" i="0" dirty="0">
                <a:solidFill>
                  <a:srgbClr val="000000"/>
                </a:solidFill>
                <a:effectLst/>
                <a:latin typeface="Roboto" panose="02000000000000000000" pitchFamily="2" charset="0"/>
              </a:rPr>
              <a:t> trung </a:t>
            </a:r>
            <a:r>
              <a:rPr lang="vi-VN" b="0" i="0" dirty="0" err="1">
                <a:solidFill>
                  <a:srgbClr val="000000"/>
                </a:solidFill>
                <a:effectLst/>
                <a:latin typeface="Roboto" panose="02000000000000000000" pitchFamily="2" charset="0"/>
              </a:rPr>
              <a:t>bình</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trọng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số</a:t>
            </a:r>
            <a:r>
              <a:rPr lang="vi-VN" b="0" i="0" dirty="0">
                <a:solidFill>
                  <a:srgbClr val="000000"/>
                </a:solidFill>
                <a:effectLst/>
                <a:latin typeface="Roboto" panose="02000000000000000000" pitchFamily="2" charset="0"/>
              </a:rPr>
              <a:t> theo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nếu</a:t>
            </a:r>
            <a:r>
              <a:rPr lang="vi-VN" b="0" i="0" dirty="0">
                <a:solidFill>
                  <a:srgbClr val="000000"/>
                </a:solidFill>
                <a:effectLst/>
                <a:latin typeface="Roboto" panose="02000000000000000000" pitchFamily="2" charset="0"/>
              </a:rPr>
              <a:t> không </a:t>
            </a:r>
            <a:r>
              <a:rPr lang="vi-VN" b="0" i="0" dirty="0" err="1">
                <a:solidFill>
                  <a:srgbClr val="000000"/>
                </a:solidFill>
                <a:effectLst/>
                <a:latin typeface="Roboto" panose="02000000000000000000" pitchFamily="2" charset="0"/>
              </a:rPr>
              <a:t>thì</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giữ</a:t>
            </a:r>
            <a:r>
              <a:rPr lang="vi-VN" b="0" i="0" dirty="0">
                <a:solidFill>
                  <a:srgbClr val="000000"/>
                </a:solidFill>
                <a:effectLst/>
                <a:latin typeface="Roboto" panose="02000000000000000000" pitchFamily="2" charset="0"/>
              </a:rPr>
              <a:t> nguyên. </a:t>
            </a: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4.</a:t>
            </a:r>
            <a:r>
              <a:rPr lang="en-US"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Lặp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bước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từ</a:t>
            </a:r>
            <a:r>
              <a:rPr lang="vi-VN" b="0" i="0" dirty="0">
                <a:solidFill>
                  <a:srgbClr val="000000"/>
                </a:solidFill>
                <a:effectLst/>
                <a:latin typeface="Roboto" panose="02000000000000000000" pitchFamily="2" charset="0"/>
              </a:rPr>
              <a:t> 2 </a:t>
            </a:r>
            <a:r>
              <a:rPr lang="vi-VN" b="0" i="0" dirty="0" err="1">
                <a:solidFill>
                  <a:srgbClr val="000000"/>
                </a:solidFill>
                <a:effectLst/>
                <a:latin typeface="Roboto" panose="02000000000000000000" pitchFamily="2" charset="0"/>
              </a:rPr>
              <a:t>đến</a:t>
            </a:r>
            <a:r>
              <a:rPr lang="vi-VN" b="0" i="0" dirty="0">
                <a:solidFill>
                  <a:srgbClr val="000000"/>
                </a:solidFill>
                <a:effectLst/>
                <a:latin typeface="Roboto" panose="02000000000000000000" pitchFamily="2" charset="0"/>
              </a:rPr>
              <a:t> 3 cho </a:t>
            </a:r>
            <a:r>
              <a:rPr lang="vi-VN" b="0" i="0" dirty="0" err="1">
                <a:solidFill>
                  <a:srgbClr val="000000"/>
                </a:solidFill>
                <a:effectLst/>
                <a:latin typeface="Roboto" panose="02000000000000000000" pitchFamily="2" charset="0"/>
              </a:rPr>
              <a:t>đến</a:t>
            </a:r>
            <a:r>
              <a:rPr lang="vi-VN" b="0" i="0" dirty="0">
                <a:solidFill>
                  <a:srgbClr val="000000"/>
                </a:solidFill>
                <a:effectLst/>
                <a:latin typeface="Roboto" panose="02000000000000000000" pitchFamily="2" charset="0"/>
              </a:rPr>
              <a:t> khi </a:t>
            </a:r>
            <a:r>
              <a:rPr lang="vi-VN" b="0" i="0" dirty="0" err="1">
                <a:solidFill>
                  <a:srgbClr val="000000"/>
                </a:solidFill>
                <a:effectLst/>
                <a:latin typeface="Roboto" panose="02000000000000000000" pitchFamily="2" charset="0"/>
              </a:rPr>
              <a:t>tất</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cả</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bounding box </a:t>
            </a:r>
            <a:r>
              <a:rPr lang="en-US" b="0" i="0" dirty="0" err="1">
                <a:solidFill>
                  <a:srgbClr val="000000"/>
                </a:solidFill>
                <a:effectLst/>
                <a:latin typeface="Roboto" panose="02000000000000000000" pitchFamily="2" charset="0"/>
              </a:rPr>
              <a:t>được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xét</a:t>
            </a:r>
            <a:r>
              <a:rPr lang="vi-VN" b="0" i="0" dirty="0">
                <a:solidFill>
                  <a:srgbClr val="000000"/>
                </a:solidFill>
                <a:effectLst/>
                <a:latin typeface="Roboto" panose="02000000000000000000" pitchFamily="2" charset="0"/>
              </a:rPr>
              <a:t>. </a:t>
            </a: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5. </a:t>
            </a:r>
            <a:r>
              <a:rPr lang="vi-VN" b="0" i="0" dirty="0" err="1">
                <a:solidFill>
                  <a:srgbClr val="000000"/>
                </a:solidFill>
                <a:effectLst/>
                <a:latin typeface="Roboto" panose="02000000000000000000" pitchFamily="2" charset="0"/>
              </a:rPr>
              <a:t>Cuối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cùng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áp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dụng</a:t>
            </a:r>
            <a:r>
              <a:rPr lang="vi-VN" b="0" i="0" dirty="0">
                <a:solidFill>
                  <a:srgbClr val="000000"/>
                </a:solidFill>
                <a:effectLst/>
                <a:latin typeface="Roboto" panose="02000000000000000000" pitchFamily="2" charset="0"/>
              </a:rPr>
              <a:t> NMS trên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bounding box </a:t>
            </a:r>
            <a:r>
              <a:rPr lang="en-US" b="0" i="0" dirty="0" err="1">
                <a:solidFill>
                  <a:srgbClr val="000000"/>
                </a:solidFill>
                <a:effectLst/>
                <a:latin typeface="Roboto" panose="02000000000000000000" pitchFamily="2" charset="0"/>
              </a:rPr>
              <a:t>đã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xét</a:t>
            </a:r>
            <a:r>
              <a:rPr lang="en-US" b="0" i="0" dirty="0">
                <a:solidFill>
                  <a:srgbClr val="000000"/>
                </a:solidFill>
                <a:effectLst/>
                <a:latin typeface="Roboto" panose="02000000000000000000" pitchFamily="2" charset="0"/>
              </a:rPr>
              <a:t>.</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781873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nhận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ảnh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đầu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vào</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cho qua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bộ</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trích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xuất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 sinh ra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a:t>
            </a:r>
            <a:r>
              <a:rPr lang="en-US" b="0" i="0" dirty="0">
                <a:solidFill>
                  <a:srgbClr val="1B1B1B"/>
                </a:solidFill>
                <a:effectLst/>
                <a:latin typeface="Open Sans" panose="020B0606030504020204" pitchFamily="34" charset="0"/>
              </a:rPr>
              <a:t>.</a:t>
            </a:r>
            <a:r>
              <a:rPr lang="vi-VN" b="0" i="0" dirty="0">
                <a:solidFill>
                  <a:srgbClr val="1B1B1B"/>
                </a:solidFill>
                <a:effectLst/>
                <a:latin typeface="Open Sans" panose="020B0606030504020204" pitchFamily="34" charset="0"/>
              </a:rPr>
              <a:t> Trong </a:t>
            </a:r>
            <a:r>
              <a:rPr lang="vi-VN" b="0" i="0" dirty="0" err="1">
                <a:solidFill>
                  <a:srgbClr val="1B1B1B"/>
                </a:solidFill>
                <a:effectLst/>
                <a:latin typeface="Open Sans" panose="020B0606030504020204" pitchFamily="34" charset="0"/>
              </a:rPr>
              <a:t>quá</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huấn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luyện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 </a:t>
            </a:r>
            <a:r>
              <a:rPr lang="vi-VN" b="0" i="0" dirty="0" err="1">
                <a:solidFill>
                  <a:srgbClr val="1B1B1B"/>
                </a:solidFill>
                <a:effectLst/>
                <a:latin typeface="Open Sans" panose="020B0606030504020204" pitchFamily="34" charset="0"/>
              </a:rPr>
              <a:t>này</a:t>
            </a:r>
            <a:r>
              <a:rPr lang="vi-VN" b="0" i="0" dirty="0">
                <a:solidFill>
                  <a:srgbClr val="1B1B1B"/>
                </a:solidFill>
                <a:effectLst/>
                <a:latin typeface="Open Sans" panose="020B0606030504020204" pitchFamily="34" charset="0"/>
              </a:rPr>
              <a:t> sau </a:t>
            </a:r>
            <a:r>
              <a:rPr lang="vi-VN" b="0" i="0" dirty="0" err="1">
                <a:solidFill>
                  <a:srgbClr val="1B1B1B"/>
                </a:solidFill>
                <a:effectLst/>
                <a:latin typeface="Open Sans" panose="020B0606030504020204" pitchFamily="34" charset="0"/>
              </a:rPr>
              <a:t>đó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dùng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đoán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ngưỡng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Cuối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cùng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dụng</a:t>
            </a:r>
            <a:r>
              <a:rPr lang="vi-VN" b="0" i="0" dirty="0">
                <a:solidFill>
                  <a:srgbClr val="1B1B1B"/>
                </a:solidFill>
                <a:effectLst/>
                <a:latin typeface="Open Sans" panose="020B0606030504020204" pitchFamily="34" charset="0"/>
              </a:rPr>
              <a:t> hai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này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tính</a:t>
            </a:r>
            <a:r>
              <a:rPr lang="vi-VN" b="0" i="0" dirty="0">
                <a:solidFill>
                  <a:srgbClr val="1B1B1B"/>
                </a:solidFill>
                <a:effectLst/>
                <a:latin typeface="Open Sans" panose="020B0606030504020204" pitchFamily="34" charset="0"/>
              </a:rPr>
              <a:t> ra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nhị</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dùng</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quá</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hậu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lấy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đoán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vị</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chữ</a:t>
            </a:r>
            <a:r>
              <a:rPr lang="vi-VN" b="0" i="0" dirty="0">
                <a:solidFill>
                  <a:srgbClr val="1B1B1B"/>
                </a:solidFill>
                <a:effectLst/>
                <a:latin typeface="Open Sans" panose="020B0606030504020204" pitchFamily="34" charset="0"/>
              </a:rPr>
              <a:t> trong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a:t>
            </a:r>
          </a:p>
          <a:p>
            <a:endParaRPr lang="en-US"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Probability map:</a:t>
            </a:r>
          </a:p>
          <a:p>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Thể</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hiện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xác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điểm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thuộc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đối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tượng</a:t>
            </a:r>
            <a:r>
              <a:rPr lang="en-US" b="0" i="0" dirty="0">
                <a:solidFill>
                  <a:srgbClr val="1B1B1B"/>
                </a:solidFill>
                <a:effectLst/>
                <a:latin typeface="Open Sans" panose="020B0606030504020204" pitchFamily="34" charset="0"/>
              </a:rPr>
              <a:t> hay </a:t>
            </a:r>
            <a:r>
              <a:rPr lang="en-US" b="0" i="0" dirty="0" err="1">
                <a:solidFill>
                  <a:srgbClr val="1B1B1B"/>
                </a:solidFill>
                <a:effectLst/>
                <a:latin typeface="Open Sans" panose="020B0606030504020204" pitchFamily="34" charset="0"/>
              </a:rPr>
              <a:t>không</a:t>
            </a:r>
            <a:r>
              <a:rPr lang="en-US" b="0" i="0" dirty="0">
                <a:solidFill>
                  <a:srgbClr val="1B1B1B"/>
                </a:solidFill>
                <a:effectLst/>
                <a:latin typeface="Open Sans" panose="020B0606030504020204" pitchFamily="34" charset="0"/>
              </a:rPr>
              <a:t>.</a:t>
            </a:r>
          </a:p>
          <a:p>
            <a:r>
              <a:rPr lang="en-US" b="0" i="0" dirty="0">
                <a:solidFill>
                  <a:srgbClr val="1B1B1B"/>
                </a:solidFill>
                <a:effectLst/>
                <a:latin typeface="Open Sans" panose="020B0606030504020204" pitchFamily="34" charset="0"/>
              </a:rPr>
              <a:t>Threshold map:</a:t>
            </a:r>
          </a:p>
          <a:p>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Thể</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hiện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xác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điểm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thuộc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cạnh</a:t>
            </a:r>
            <a:r>
              <a:rPr lang="en-US" b="0" i="0" dirty="0">
                <a:solidFill>
                  <a:srgbClr val="1B1B1B"/>
                </a:solidFill>
                <a:effectLst/>
                <a:latin typeface="Open Sans" panose="020B0606030504020204" pitchFamily="34" charset="0"/>
              </a:rPr>
              <a:t> bao </a:t>
            </a:r>
            <a:r>
              <a:rPr lang="en-US" b="0" i="0" dirty="0" err="1">
                <a:solidFill>
                  <a:srgbClr val="1B1B1B"/>
                </a:solidFill>
                <a:effectLst/>
                <a:latin typeface="Open Sans" panose="020B0606030504020204" pitchFamily="34" charset="0"/>
              </a:rPr>
              <a:t>quanh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đối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tượng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không</a:t>
            </a:r>
            <a:r>
              <a:rPr lang="en-US" b="0" i="0" dirty="0">
                <a:solidFill>
                  <a:srgbClr val="1B1B1B"/>
                </a:solidFill>
                <a:effectLst/>
                <a:latin typeface="Open Sans" panose="020B0606030504020204" pitchFamily="34" charset="0"/>
              </a:rPr>
              <a:t>.</a:t>
            </a:r>
          </a:p>
          <a:p>
            <a:r>
              <a:rPr lang="en-US" b="0" i="0" dirty="0">
                <a:solidFill>
                  <a:srgbClr val="1B1B1B"/>
                </a:solidFill>
                <a:effectLst/>
                <a:latin typeface="Open Sans" panose="020B0606030504020204" pitchFamily="34" charset="0"/>
              </a:rPr>
              <a:t>	</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95876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346345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60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25</a:t>
            </a:fld>
            <a:endParaRPr lang="vi-VN"/>
          </a:p>
        </p:txBody>
      </p:sp>
    </p:spTree>
    <p:extLst>
      <p:ext uri="{BB962C8B-B14F-4D97-AF65-F5344CB8AC3E}">
        <p14:creationId xmlns:p14="http://schemas.microsoft.com/office/powerpoint/2010/main" val="60819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26</a:t>
            </a:fld>
            <a:endParaRPr lang="vi-VN"/>
          </a:p>
        </p:txBody>
      </p:sp>
    </p:spTree>
    <p:extLst>
      <p:ext uri="{BB962C8B-B14F-4D97-AF65-F5344CB8AC3E}">
        <p14:creationId xmlns:p14="http://schemas.microsoft.com/office/powerpoint/2010/main" val="2249474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27</a:t>
            </a:fld>
            <a:endParaRPr lang="vi-VN"/>
          </a:p>
        </p:txBody>
      </p:sp>
    </p:spTree>
    <p:extLst>
      <p:ext uri="{BB962C8B-B14F-4D97-AF65-F5344CB8AC3E}">
        <p14:creationId xmlns:p14="http://schemas.microsoft.com/office/powerpoint/2010/main" val="374521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28</a:t>
            </a:fld>
            <a:endParaRPr lang="vi-VN"/>
          </a:p>
        </p:txBody>
      </p:sp>
    </p:spTree>
    <p:extLst>
      <p:ext uri="{BB962C8B-B14F-4D97-AF65-F5344CB8AC3E}">
        <p14:creationId xmlns:p14="http://schemas.microsoft.com/office/powerpoint/2010/main" val="670090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1350897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636226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Về metrics đánh giá cho các kết quả này, </a:t>
            </a:r>
            <a:r>
              <a:rPr lang="en-US" sz="1200"/>
              <a:t>sẽ </a:t>
            </a:r>
            <a:r>
              <a:rPr lang="vi-VN" sz="1200"/>
              <a:t>sử dụng </a:t>
            </a:r>
            <a:r>
              <a:rPr lang="en-US" sz="1200"/>
              <a:t>1</a:t>
            </a:r>
            <a:r>
              <a:rPr lang="vi-VN" sz="1200"/>
              <a:t> phương pháp mới có tên là CLEval</a:t>
            </a:r>
            <a:r>
              <a:rPr lang="en-US" sz="1200"/>
              <a:t> </a:t>
            </a:r>
            <a:r>
              <a:rPr lang="vi-VN" sz="1200"/>
              <a:t>giúp đánh giá </a:t>
            </a:r>
            <a:r>
              <a:rPr lang="en-US" sz="1200"/>
              <a:t>hiệu quả </a:t>
            </a:r>
            <a:r>
              <a:rPr lang="vi-VN" sz="1200"/>
              <a:t>cho cả 2 giai đoạn </a:t>
            </a:r>
            <a:r>
              <a:rPr lang="vi-VN" sz="1800">
                <a:effectLst/>
                <a:latin typeface="Times New Roman" panose="02020603050405020304" pitchFamily="18" charset="0"/>
                <a:ea typeface="Calibri" panose="020F0502020204030204" pitchFamily="34" charset="0"/>
              </a:rPr>
              <a:t>phát hiện </a:t>
            </a:r>
            <a:r>
              <a:rPr lang="en-US" sz="1800">
                <a:effectLst/>
                <a:latin typeface="Times New Roman" panose="02020603050405020304" pitchFamily="18" charset="0"/>
                <a:ea typeface="Calibri" panose="020F0502020204030204" pitchFamily="34" charset="0"/>
              </a:rPr>
              <a:t>và nhận dạng văn bản</a:t>
            </a:r>
            <a:r>
              <a:rPr lang="vi-VN" sz="1200"/>
              <a:t>. </a:t>
            </a:r>
            <a:r>
              <a:rPr lang="vi-VN" sz="1800">
                <a:effectLst/>
                <a:latin typeface="Times New Roman" panose="02020603050405020304" pitchFamily="18" charset="0"/>
                <a:ea typeface="Calibri" panose="020F0502020204030204" pitchFamily="34" charset="0"/>
              </a:rPr>
              <a:t>Ngoài ra, phương pháp này cũng có thể đánh giá được cho riêng </a:t>
            </a:r>
            <a:r>
              <a:rPr lang="en-US" sz="1800">
                <a:effectLst/>
                <a:latin typeface="Times New Roman" panose="02020603050405020304" pitchFamily="18" charset="0"/>
                <a:ea typeface="Calibri" panose="020F0502020204030204" pitchFamily="34" charset="0"/>
              </a:rPr>
              <a:t>Text Detection</a:t>
            </a:r>
            <a:r>
              <a:rPr lang="vi-VN" sz="1800">
                <a:effectLst/>
                <a:latin typeface="Times New Roman" panose="02020603050405020304" pitchFamily="18" charset="0"/>
                <a:ea typeface="Calibri" panose="020F0502020204030204" pitchFamily="34" charset="0"/>
              </a:rPr>
              <a:t> lun nên tùy vào bài toán mà CLEval sẽ có sự khác nhau trong các thành phần tính toán của nó</a:t>
            </a:r>
            <a:r>
              <a:rPr lang="en-US" sz="1800">
                <a:effectLst/>
                <a:latin typeface="Times New Roman" panose="02020603050405020304" pitchFamily="18" charset="0"/>
                <a:ea typeface="Calibri" panose="020F0502020204030204" pitchFamily="34" charset="0"/>
              </a:rPr>
              <a:t>.</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mbria" panose="020405030504060A02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mbria" panose="020405030504060A0204" pitchFamily="18"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394576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4</a:t>
            </a:fld>
            <a:endParaRPr lang="vi-VN"/>
          </a:p>
        </p:txBody>
      </p:sp>
    </p:spTree>
    <p:extLst>
      <p:ext uri="{BB962C8B-B14F-4D97-AF65-F5344CB8AC3E}">
        <p14:creationId xmlns:p14="http://schemas.microsoft.com/office/powerpoint/2010/main" val="2960862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847584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Còn metrics đánh giá cho riêng Recognition sẽ </a:t>
            </a:r>
            <a:r>
              <a:rPr lang="vi-VN" sz="1800">
                <a:effectLst/>
                <a:latin typeface="Times New Roman" panose="02020603050405020304" pitchFamily="18" charset="0"/>
                <a:ea typeface="Calibri" panose="020F0502020204030204" pitchFamily="34" charset="0"/>
                <a:cs typeface="Times New Roman" panose="02020603050405020304" pitchFamily="18" charset="0"/>
              </a:rPr>
              <a:t>sử dụng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các </a:t>
            </a:r>
            <a:r>
              <a:rPr lang="vi-VN" sz="1800">
                <a:effectLst/>
                <a:latin typeface="Times New Roman" panose="02020603050405020304" pitchFamily="18" charset="0"/>
                <a:ea typeface="Calibri" panose="020F0502020204030204" pitchFamily="34" charset="0"/>
                <a:cs typeface="Times New Roman" panose="02020603050405020304" pitchFamily="18" charset="0"/>
              </a:rPr>
              <a:t>phương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pháp </a:t>
            </a:r>
            <a:r>
              <a:rPr lang="vi-VN" sz="1800">
                <a:effectLst/>
                <a:latin typeface="Times New Roman" panose="02020603050405020304" pitchFamily="18" charset="0"/>
                <a:ea typeface="Calibri" panose="020F0502020204030204" pitchFamily="34" charset="0"/>
                <a:cs typeface="Times New Roman" panose="02020603050405020304" pitchFamily="18" charset="0"/>
              </a:rPr>
              <a:t>tương tự với các công trình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trước đó bao gồm: Độ chính xác mức ký tự</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Độ chính xác mức chuỗi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cuối cùng là</a:t>
            </a:r>
            <a:r>
              <a:rPr lang="vi-VN" sz="1800">
                <a:effectLst/>
                <a:latin typeface="Times New Roman" panose="02020603050405020304" pitchFamily="18" charset="0"/>
                <a:ea typeface="Calibri" panose="020F0502020204030204" pitchFamily="34" charset="0"/>
                <a:cs typeface="Times New Roman" panose="02020603050405020304" pitchFamily="18" charset="0"/>
              </a:rPr>
              <a:t> Tỷ lệ lỗi ký tự - </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Character Error Rate</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mbria" panose="020405030504060A02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35</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744079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Thì kết quả đạt được cho bài toán Detection nhìn chung đều rất tốt </a:t>
            </a:r>
            <a:r>
              <a:rPr lang="vi-VN" sz="1800">
                <a:effectLst/>
                <a:latin typeface="Times New Roman" panose="02020603050405020304" pitchFamily="18" charset="0"/>
                <a:ea typeface="Calibri" panose="020F0502020204030204" pitchFamily="34" charset="0"/>
              </a:rPr>
              <a:t>với hiệu suất các độ đo đều trên 98%</a:t>
            </a:r>
            <a:r>
              <a:rPr lang="en-US" sz="1800">
                <a:effectLst/>
                <a:latin typeface="Times New Roman" panose="02020603050405020304" pitchFamily="18" charset="0"/>
                <a:ea typeface="Calibri" panose="020F0502020204030204" pitchFamily="34" charset="0"/>
              </a:rPr>
              <a:t>. </a:t>
            </a:r>
            <a:r>
              <a:rPr lang="vi-VN" sz="1800">
                <a:effectLst/>
                <a:latin typeface="Times New Roman" panose="02020603050405020304" pitchFamily="18" charset="0"/>
                <a:ea typeface="Calibri" panose="020F0502020204030204" pitchFamily="34" charset="0"/>
              </a:rPr>
              <a:t>Trong đó</a:t>
            </a:r>
            <a:r>
              <a:rPr lang="en-US" sz="1800">
                <a:effectLst/>
                <a:latin typeface="Times New Roman" panose="02020603050405020304" pitchFamily="18" charset="0"/>
                <a:ea typeface="Calibri" panose="020F0502020204030204" pitchFamily="34" charset="0"/>
              </a:rPr>
              <a:t> thì</a:t>
            </a:r>
            <a:r>
              <a:rPr lang="vi-VN" sz="1800">
                <a:effectLst/>
                <a:latin typeface="Times New Roman" panose="02020603050405020304" pitchFamily="18" charset="0"/>
                <a:ea typeface="Calibri" panose="020F0502020204030204" pitchFamily="34" charset="0"/>
              </a:rPr>
              <a:t> DBNet tốt hơn so với EAST khi vượt trội trên cả </a:t>
            </a:r>
            <a:r>
              <a:rPr lang="en-US" sz="1800">
                <a:effectLst/>
                <a:latin typeface="Times New Roman" panose="02020603050405020304" pitchFamily="18" charset="0"/>
                <a:ea typeface="Calibri" panose="020F0502020204030204" pitchFamily="34" charset="0"/>
              </a:rPr>
              <a:t>2 loại ảnh là thơ và văn xuôi. Bên cạnh đó</a:t>
            </a:r>
            <a:r>
              <a:rPr lang="vi-VN" sz="1800">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nhóm cũng đã </a:t>
            </a:r>
            <a:r>
              <a:rPr lang="vi-VN" sz="1800">
                <a:effectLst/>
                <a:latin typeface="Times New Roman" panose="02020603050405020304" pitchFamily="18" charset="0"/>
                <a:ea typeface="Calibri" panose="020F0502020204030204" pitchFamily="34" charset="0"/>
              </a:rPr>
              <a:t>tiến hành phân tích chi tiết cho từng tác phẩm. </a:t>
            </a:r>
            <a:r>
              <a:rPr lang="en-US" sz="1800">
                <a:effectLst/>
                <a:latin typeface="Times New Roman" panose="02020603050405020304" pitchFamily="18" charset="0"/>
                <a:ea typeface="Calibri" panose="020F0502020204030204" pitchFamily="34" charset="0"/>
              </a:rPr>
              <a:t>Có thể thấy</a:t>
            </a:r>
            <a:r>
              <a:rPr lang="vi-VN" sz="1800">
                <a:effectLst/>
                <a:latin typeface="Times New Roman" panose="02020603050405020304" pitchFamily="18" charset="0"/>
                <a:ea typeface="Calibri" panose="020F0502020204030204" pitchFamily="34" charset="0"/>
              </a:rPr>
              <a:t>, Truyện Kiều cho kết quả rất ấn tượng với F1-score </a:t>
            </a:r>
            <a:r>
              <a:rPr lang="en-US" sz="1800">
                <a:effectLst/>
                <a:latin typeface="Times New Roman" panose="02020603050405020304" pitchFamily="18" charset="0"/>
                <a:ea typeface="Calibri" panose="020F0502020204030204" pitchFamily="34" charset="0"/>
              </a:rPr>
              <a:t>đạt tới</a:t>
            </a:r>
            <a:r>
              <a:rPr lang="vi-VN" sz="1800">
                <a:effectLst/>
                <a:latin typeface="Times New Roman" panose="02020603050405020304" pitchFamily="18" charset="0"/>
                <a:ea typeface="Calibri" panose="020F0502020204030204" pitchFamily="34" charset="0"/>
              </a:rPr>
              <a:t> 1.0. Còn đối với các ảnh văn xuôi, có thể thấy </a:t>
            </a:r>
            <a:r>
              <a:rPr lang="en-US" sz="1800">
                <a:effectLst/>
                <a:latin typeface="Times New Roman" panose="02020603050405020304" pitchFamily="18" charset="0"/>
                <a:ea typeface="Calibri" panose="020F0502020204030204" pitchFamily="34" charset="0"/>
              </a:rPr>
              <a:t>các </a:t>
            </a:r>
            <a:r>
              <a:rPr lang="vi-VN" sz="1800">
                <a:effectLst/>
                <a:latin typeface="Times New Roman" panose="02020603050405020304" pitchFamily="18" charset="0"/>
                <a:ea typeface="Calibri" panose="020F0502020204030204" pitchFamily="34" charset="0"/>
              </a:rPr>
              <a:t>Bản kỷ của ĐVSKTT tuy chiếm số điểm dữ liệu</a:t>
            </a:r>
            <a:r>
              <a:rPr lang="en-US" sz="1800">
                <a:effectLst/>
                <a:latin typeface="Times New Roman" panose="02020603050405020304" pitchFamily="18" charset="0"/>
                <a:ea typeface="Calibri" panose="020F0502020204030204" pitchFamily="34" charset="0"/>
              </a:rPr>
              <a:t> rất</a:t>
            </a:r>
            <a:r>
              <a:rPr lang="vi-VN" sz="1800">
                <a:effectLst/>
                <a:latin typeface="Times New Roman" panose="02020603050405020304" pitchFamily="18" charset="0"/>
                <a:ea typeface="Calibri" panose="020F0502020204030204" pitchFamily="34" charset="0"/>
              </a:rPr>
              <a:t> lớn nhưng mô hình lại cho kết quả tốt nhất so với các bản còn lại</a:t>
            </a:r>
            <a:r>
              <a:rPr lang="en-US" sz="1800">
                <a:effectLst/>
                <a:latin typeface="Times New Roman" panose="02020603050405020304" pitchFamily="18" charset="0"/>
                <a:ea typeface="Calibri" panose="020F0502020204030204" pitchFamily="34" charset="0"/>
              </a:rPr>
              <a:t>.</a:t>
            </a:r>
          </a:p>
          <a:p>
            <a:endParaRPr lang="en-US" sz="12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36</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902462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37</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836218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mbria" panose="020405030504060A0204" pitchFamily="18" charset="0"/>
                <a:ea typeface="Calibri" panose="020F0502020204030204" pitchFamily="34" charset="0"/>
                <a:cs typeface="Times New Roman" panose="02020603050405020304" pitchFamily="18" charset="0"/>
              </a:rPr>
              <a:t>Với Recognition, </a:t>
            </a:r>
            <a:r>
              <a:rPr lang="en-US" sz="1200">
                <a:effectLst/>
                <a:latin typeface="Times New Roman" panose="02020603050405020304" pitchFamily="18" charset="0"/>
                <a:ea typeface="Calibri" panose="020F0502020204030204" pitchFamily="34" charset="0"/>
              </a:rPr>
              <a:t>hiện tại nhóm có 7 mô hình </a:t>
            </a:r>
            <a:r>
              <a:rPr lang="vi-VN" sz="1200">
                <a:effectLst/>
                <a:latin typeface="Times New Roman" panose="02020603050405020304" pitchFamily="18" charset="0"/>
                <a:ea typeface="Calibri" panose="020F0502020204030204" pitchFamily="34" charset="0"/>
              </a:rPr>
              <a:t>cùng </a:t>
            </a:r>
            <a:r>
              <a:rPr lang="en-US" sz="1200">
                <a:effectLst/>
                <a:latin typeface="Times New Roman" panose="02020603050405020304" pitchFamily="18" charset="0"/>
                <a:ea typeface="Calibri" panose="020F0502020204030204" pitchFamily="34" charset="0"/>
              </a:rPr>
              <a:t>với 2 phương pháp huấn luyện tức 14 mô hình tất cả</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Ở đây thì mô hình </a:t>
            </a:r>
            <a:r>
              <a:rPr lang="vi-VN" sz="1200">
                <a:effectLst/>
                <a:latin typeface="Times New Roman" panose="02020603050405020304" pitchFamily="18" charset="0"/>
                <a:ea typeface="Calibri" panose="020F0502020204030204" pitchFamily="34" charset="0"/>
              </a:rPr>
              <a:t>CNNxTransformer khi được Fine-tuning và </a:t>
            </a:r>
            <a:r>
              <a:rPr lang="en-US" sz="1200">
                <a:effectLst/>
                <a:latin typeface="Times New Roman" panose="02020603050405020304" pitchFamily="18" charset="0"/>
                <a:ea typeface="Calibri" panose="020F0502020204030204" pitchFamily="34" charset="0"/>
              </a:rPr>
              <a:t>sử dụng thêm 1 </a:t>
            </a:r>
            <a:r>
              <a:rPr lang="vi-VN" sz="1200">
                <a:effectLst/>
                <a:latin typeface="Times New Roman" panose="02020603050405020304" pitchFamily="18" charset="0"/>
                <a:ea typeface="Calibri" panose="020F0502020204030204" pitchFamily="34" charset="0"/>
              </a:rPr>
              <a:t>Kết nối tắt</a:t>
            </a:r>
            <a:r>
              <a:rPr lang="en-US" sz="1200">
                <a:effectLst/>
                <a:latin typeface="Times New Roman" panose="02020603050405020304" pitchFamily="18" charset="0"/>
                <a:ea typeface="Calibri" panose="020F0502020204030204" pitchFamily="34" charset="0"/>
              </a:rPr>
              <a:t> mà nhóm đề xuất có giá trị CER tốt nhất</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Tiếp theo, </a:t>
            </a:r>
            <a:r>
              <a:rPr lang="en-US" sz="1000">
                <a:effectLst/>
                <a:latin typeface="Times New Roman" panose="02020603050405020304" pitchFamily="18" charset="0"/>
                <a:ea typeface="Calibri" panose="020F0502020204030204" pitchFamily="34" charset="0"/>
              </a:rPr>
              <a:t>nhóm sẽ chọn ra </a:t>
            </a:r>
            <a:r>
              <a:rPr lang="vi-VN" sz="1000">
                <a:effectLst/>
                <a:latin typeface="Times New Roman" panose="02020603050405020304" pitchFamily="18" charset="0"/>
                <a:ea typeface="Calibri" panose="020F0502020204030204" pitchFamily="34" charset="0"/>
              </a:rPr>
              <a:t>4 mô hình tốt nhất tương ứng với 4 </a:t>
            </a:r>
            <a:r>
              <a:rPr lang="en-US" sz="1000">
                <a:effectLst/>
                <a:latin typeface="Times New Roman" panose="02020603050405020304" pitchFamily="18" charset="0"/>
                <a:ea typeface="Calibri" panose="020F0502020204030204" pitchFamily="34" charset="0"/>
              </a:rPr>
              <a:t>hướng</a:t>
            </a:r>
            <a:r>
              <a:rPr lang="vi-VN" sz="1000">
                <a:effectLst/>
                <a:latin typeface="Times New Roman" panose="02020603050405020304" pitchFamily="18" charset="0"/>
                <a:ea typeface="Calibri" panose="020F0502020204030204" pitchFamily="34" charset="0"/>
              </a:rPr>
              <a:t> tiếp cận</a:t>
            </a:r>
            <a:r>
              <a:rPr lang="en-US" sz="1000">
                <a:effectLst/>
                <a:latin typeface="Times New Roman" panose="02020603050405020304" pitchFamily="18" charset="0"/>
                <a:ea typeface="Calibri" panose="020F0502020204030204" pitchFamily="34" charset="0"/>
              </a:rPr>
              <a:t> đã trình bày để </a:t>
            </a:r>
            <a:r>
              <a:rPr lang="vi-VN" sz="1200">
                <a:effectLst/>
                <a:latin typeface="Times New Roman" panose="02020603050405020304" pitchFamily="18" charset="0"/>
                <a:ea typeface="Calibri" panose="020F0502020204030204" pitchFamily="34" charset="0"/>
              </a:rPr>
              <a:t>triển khai đánh giá cho sự kết hợp của </a:t>
            </a:r>
            <a:r>
              <a:rPr lang="en-US" sz="1200">
                <a:effectLst/>
                <a:latin typeface="Times New Roman" panose="02020603050405020304" pitchFamily="18" charset="0"/>
                <a:ea typeface="Calibri" panose="020F0502020204030204" pitchFamily="34" charset="0"/>
              </a:rPr>
              <a:t>2</a:t>
            </a:r>
            <a:r>
              <a:rPr lang="vi-VN" sz="1200">
                <a:effectLst/>
                <a:latin typeface="Times New Roman" panose="02020603050405020304" pitchFamily="18" charset="0"/>
                <a:ea typeface="Calibri" panose="020F0502020204030204" pitchFamily="34" charset="0"/>
              </a:rPr>
              <a:t> bài toán </a:t>
            </a:r>
            <a:r>
              <a:rPr lang="en-US" sz="1200">
                <a:effectLst/>
                <a:latin typeface="Times New Roman" panose="02020603050405020304" pitchFamily="18" charset="0"/>
                <a:ea typeface="Calibri" panose="020F0502020204030204" pitchFamily="34" charset="0"/>
              </a:rPr>
              <a:t>Detection </a:t>
            </a:r>
            <a:r>
              <a:rPr lang="vi-VN" sz="1200">
                <a:effectLst/>
                <a:latin typeface="Times New Roman" panose="02020603050405020304" pitchFamily="18" charset="0"/>
                <a:ea typeface="Calibri" panose="020F0502020204030204" pitchFamily="34" charset="0"/>
              </a:rPr>
              <a:t>và </a:t>
            </a:r>
            <a:r>
              <a:rPr lang="en-US" sz="1200">
                <a:effectLst/>
                <a:latin typeface="Times New Roman" panose="02020603050405020304" pitchFamily="18" charset="0"/>
                <a:ea typeface="Calibri" panose="020F0502020204030204" pitchFamily="34" charset="0"/>
              </a:rPr>
              <a:t>Recognition</a:t>
            </a:r>
            <a:endParaRPr lang="en-IN"/>
          </a:p>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38</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559619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Times New Roman" panose="02020603050405020304" pitchFamily="18" charset="0"/>
                <a:ea typeface="Calibri" panose="020F0502020204030204" pitchFamily="34" charset="0"/>
              </a:rPr>
              <a:t>Có thể thấy là </a:t>
            </a:r>
            <a:r>
              <a:rPr lang="vi-VN" sz="1200">
                <a:effectLst/>
                <a:latin typeface="Times New Roman" panose="02020603050405020304" pitchFamily="18" charset="0"/>
                <a:ea typeface="Calibri" panose="020F0502020204030204" pitchFamily="34" charset="0"/>
              </a:rPr>
              <a:t>với bộ dữ liệu NomNaOCR</a:t>
            </a:r>
            <a:r>
              <a:rPr lang="en-US" sz="1200">
                <a:effectLst/>
                <a:latin typeface="Times New Roman" panose="02020603050405020304" pitchFamily="18" charset="0"/>
                <a:ea typeface="Calibri" panose="020F0502020204030204" pitchFamily="34" charset="0"/>
              </a:rPr>
              <a:t>,</a:t>
            </a:r>
            <a:r>
              <a:rPr lang="vi-VN" sz="1200">
                <a:effectLst/>
                <a:latin typeface="Times New Roman" panose="02020603050405020304" pitchFamily="18" charset="0"/>
                <a:ea typeface="Calibri" panose="020F0502020204030204" pitchFamily="34" charset="0"/>
              </a:rPr>
              <a:t> các mô hình có sự kết hợp của </a:t>
            </a:r>
            <a:r>
              <a:rPr lang="en-US" sz="1200">
                <a:effectLst/>
                <a:latin typeface="Times New Roman" panose="02020603050405020304" pitchFamily="18" charset="0"/>
                <a:ea typeface="Calibri" panose="020F0502020204030204" pitchFamily="34" charset="0"/>
              </a:rPr>
              <a:t>DBNet</a:t>
            </a:r>
            <a:r>
              <a:rPr lang="vi-VN" sz="1200">
                <a:effectLst/>
                <a:latin typeface="Times New Roman" panose="02020603050405020304" pitchFamily="18" charset="0"/>
                <a:ea typeface="Calibri" panose="020F0502020204030204" pitchFamily="34" charset="0"/>
              </a:rPr>
              <a:t> tốt hơn nhiều so với của </a:t>
            </a:r>
            <a:r>
              <a:rPr lang="en-US" sz="1200">
                <a:effectLst/>
                <a:latin typeface="Times New Roman" panose="02020603050405020304" pitchFamily="18" charset="0"/>
                <a:ea typeface="Calibri" panose="020F0502020204030204" pitchFamily="34" charset="0"/>
              </a:rPr>
              <a:t>EAST. Khi xét</a:t>
            </a:r>
            <a:r>
              <a:rPr lang="vi-VN" sz="1200">
                <a:effectLst/>
                <a:latin typeface="Times New Roman" panose="02020603050405020304" pitchFamily="18" charset="0"/>
                <a:ea typeface="Calibri" panose="020F0502020204030204" pitchFamily="34" charset="0"/>
              </a:rPr>
              <a:t> </a:t>
            </a:r>
            <a:r>
              <a:rPr lang="en-US" sz="1200">
                <a:effectLst/>
                <a:latin typeface="Times New Roman" panose="02020603050405020304" pitchFamily="18" charset="0"/>
                <a:ea typeface="Calibri" panose="020F0502020204030204" pitchFamily="34" charset="0"/>
              </a:rPr>
              <a:t>riêng Recognition, </a:t>
            </a:r>
            <a:r>
              <a:rPr lang="vi-VN" sz="1200">
                <a:effectLst/>
                <a:latin typeface="Times New Roman" panose="02020603050405020304" pitchFamily="18" charset="0"/>
                <a:ea typeface="Calibri" panose="020F0502020204030204" pitchFamily="34" charset="0"/>
              </a:rPr>
              <a:t>mô hình CNNxTransformer </a:t>
            </a:r>
            <a:r>
              <a:rPr lang="en-US" sz="1200">
                <a:solidFill>
                  <a:srgbClr val="000000"/>
                </a:solidFill>
                <a:effectLst/>
                <a:latin typeface="Times New Roman" panose="02020603050405020304" pitchFamily="18" charset="0"/>
                <a:ea typeface="Calibri" panose="020F0502020204030204" pitchFamily="34" charset="0"/>
              </a:rPr>
              <a:t>(Fine-tuning và Kết nối tắt) </a:t>
            </a:r>
            <a:r>
              <a:rPr lang="en-US" sz="1200">
                <a:effectLst/>
                <a:latin typeface="Times New Roman" panose="02020603050405020304" pitchFamily="18" charset="0"/>
                <a:ea typeface="Calibri" panose="020F0502020204030204" pitchFamily="34" charset="0"/>
              </a:rPr>
              <a:t>có</a:t>
            </a:r>
            <a:r>
              <a:rPr lang="vi-VN" sz="1200">
                <a:effectLst/>
                <a:latin typeface="Times New Roman" panose="02020603050405020304" pitchFamily="18" charset="0"/>
                <a:ea typeface="Calibri" panose="020F0502020204030204" pitchFamily="34" charset="0"/>
              </a:rPr>
              <a:t> kết quả</a:t>
            </a:r>
            <a:r>
              <a:rPr lang="en-US" sz="1200">
                <a:effectLst/>
                <a:latin typeface="Times New Roman" panose="02020603050405020304" pitchFamily="18" charset="0"/>
                <a:ea typeface="Calibri" panose="020F0502020204030204" pitchFamily="34" charset="0"/>
              </a:rPr>
              <a:t> đa phần tốt hơn </a:t>
            </a:r>
            <a:r>
              <a:rPr lang="vi-VN" sz="1200">
                <a:effectLst/>
                <a:latin typeface="Times New Roman" panose="02020603050405020304" pitchFamily="18" charset="0"/>
                <a:ea typeface="Calibri" panose="020F0502020204030204" pitchFamily="34" charset="0"/>
              </a:rPr>
              <a:t>CRNN</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nhưng khi kết hợp </a:t>
            </a:r>
            <a:r>
              <a:rPr lang="en-US" sz="1200">
                <a:effectLst/>
                <a:latin typeface="Times New Roman" panose="02020603050405020304" pitchFamily="18" charset="0"/>
                <a:ea typeface="Calibri" panose="020F0502020204030204" pitchFamily="34" charset="0"/>
              </a:rPr>
              <a:t>với các </a:t>
            </a:r>
            <a:r>
              <a:rPr lang="vi-VN" sz="1200">
                <a:effectLst/>
                <a:latin typeface="Times New Roman" panose="02020603050405020304" pitchFamily="18" charset="0"/>
                <a:ea typeface="Calibri" panose="020F0502020204030204" pitchFamily="34" charset="0"/>
              </a:rPr>
              <a:t>mô hình </a:t>
            </a:r>
            <a:r>
              <a:rPr lang="en-US" sz="1200">
                <a:effectLst/>
                <a:latin typeface="Times New Roman" panose="02020603050405020304" pitchFamily="18" charset="0"/>
                <a:ea typeface="Calibri" panose="020F0502020204030204" pitchFamily="34" charset="0"/>
              </a:rPr>
              <a:t>Detection thì </a:t>
            </a:r>
            <a:r>
              <a:rPr lang="vi-VN" sz="1200">
                <a:effectLst/>
                <a:latin typeface="Times New Roman" panose="02020603050405020304" pitchFamily="18" charset="0"/>
                <a:ea typeface="Calibri" panose="020F0502020204030204" pitchFamily="34" charset="0"/>
              </a:rPr>
              <a:t>CRNN </a:t>
            </a:r>
            <a:r>
              <a:rPr lang="en-US" sz="1200">
                <a:effectLst/>
                <a:latin typeface="Times New Roman" panose="02020603050405020304" pitchFamily="18" charset="0"/>
                <a:ea typeface="Calibri" panose="020F0502020204030204" pitchFamily="34" charset="0"/>
              </a:rPr>
              <a:t>lại vượt trội</a:t>
            </a:r>
            <a:r>
              <a:rPr lang="vi-VN" sz="1200">
                <a:effectLst/>
                <a:latin typeface="Times New Roman" panose="02020603050405020304" pitchFamily="18" charset="0"/>
                <a:ea typeface="Calibri" panose="020F0502020204030204" pitchFamily="34" charset="0"/>
              </a:rPr>
              <a:t> hơn. Với kết quả này, có thể thấy mô hình CRNN phù hợp hơn với môi trường thực tế khi các bounding box cho việc nhận dạng không được đẹp và chính xác như khi được gán nhãn</a:t>
            </a:r>
            <a:r>
              <a:rPr lang="en-US" sz="1200">
                <a:effectLst/>
                <a:latin typeface="Times New Roman" panose="02020603050405020304" pitchFamily="18" charset="0"/>
                <a:ea typeface="Calibri" panose="020F0502020204030204" pitchFamily="34" charset="0"/>
              </a:rPr>
              <a:t>.</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154368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4114430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757944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288259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effectLst/>
                <a:latin typeface="Times New Roman" panose="02020603050405020304" pitchFamily="18" charset="0"/>
                <a:ea typeface="Calibri" panose="020F0502020204030204" pitchFamily="34" charset="0"/>
              </a:rPr>
              <a:t>Tiếng Việt</a:t>
            </a:r>
            <a:r>
              <a:rPr lang="en-US" sz="1200">
                <a:effectLst/>
                <a:latin typeface="Times New Roman" panose="02020603050405020304" pitchFamily="18" charset="0"/>
                <a:ea typeface="Calibri" panose="020F0502020204030204" pitchFamily="34" charset="0"/>
              </a:rPr>
              <a:t> diệu kì</a:t>
            </a:r>
            <a:r>
              <a:rPr lang="vi-VN" sz="1200">
                <a:effectLst/>
                <a:latin typeface="Times New Roman" panose="02020603050405020304" pitchFamily="18" charset="0"/>
                <a:ea typeface="Calibri" panose="020F0502020204030204" pitchFamily="34" charset="0"/>
              </a:rPr>
              <a:t> với ngữ âm cực kỳ phong phú cùng hệ thống chữ viết giàu mạnh nhất vùng Đông Á</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đã trải qua hành trình từ chữ Nho hay chữ </a:t>
            </a:r>
            <a:r>
              <a:rPr lang="en-US" sz="1200">
                <a:effectLst/>
                <a:latin typeface="Times New Roman" panose="02020603050405020304" pitchFamily="18" charset="0"/>
                <a:ea typeface="Calibri" panose="020F0502020204030204" pitchFamily="34" charset="0"/>
              </a:rPr>
              <a:t>Hán </a:t>
            </a:r>
            <a:r>
              <a:rPr lang="vi-VN" sz="1200">
                <a:effectLst/>
                <a:latin typeface="Times New Roman" panose="02020603050405020304" pitchFamily="18" charset="0"/>
                <a:ea typeface="Calibri" panose="020F0502020204030204" pitchFamily="34" charset="0"/>
              </a:rPr>
              <a:t>đến chữ Nôm và cuối cùng là chữ Quốc Ngữ</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và đi cùng với mỗi loại chữ ấy là </a:t>
            </a:r>
            <a:r>
              <a:rPr lang="en-US" sz="1200">
                <a:effectLst/>
                <a:latin typeface="Times New Roman" panose="02020603050405020304" pitchFamily="18" charset="0"/>
                <a:ea typeface="Calibri" panose="020F0502020204030204" pitchFamily="34" charset="0"/>
              </a:rPr>
              <a:t>những</a:t>
            </a:r>
            <a:r>
              <a:rPr lang="vi-VN" sz="1200">
                <a:effectLst/>
                <a:latin typeface="Times New Roman" panose="02020603050405020304" pitchFamily="18" charset="0"/>
                <a:ea typeface="Calibri" panose="020F0502020204030204" pitchFamily="34" charset="0"/>
              </a:rPr>
              <a:t> trang sử vẻ vang đáng ôn lại của dân tộc</a:t>
            </a:r>
            <a:r>
              <a:rPr lang="en-US" sz="1200">
                <a:effectLst/>
                <a:latin typeface="Times New Roman" panose="02020603050405020304" pitchFamily="18" charset="0"/>
                <a:ea typeface="Calibri" panose="020F0502020204030204" pitchFamily="34" charset="0"/>
              </a:rPr>
              <a:t>. </a:t>
            </a:r>
          </a:p>
          <a:p>
            <a:endParaRPr lang="en-US" sz="1200">
              <a:effectLst/>
              <a:latin typeface="Times New Roman" panose="02020603050405020304" pitchFamily="18" charset="0"/>
              <a:ea typeface="Calibri" panose="020F0502020204030204" pitchFamily="34" charset="0"/>
            </a:endParaRPr>
          </a:p>
          <a:p>
            <a:r>
              <a:rPr lang="vi-VN" sz="1200">
                <a:effectLst/>
                <a:latin typeface="Times New Roman" panose="02020603050405020304" pitchFamily="18" charset="0"/>
                <a:ea typeface="Calibri" panose="020F0502020204030204" pitchFamily="34" charset="0"/>
              </a:rPr>
              <a:t>Sau khi kết thúc nghìn năm Bắc thuộc, ông cha ta với ý thức tự chủ ngôn ngữ, đã sáng tạo ra chữ Nôm dựa trên</a:t>
            </a:r>
            <a:r>
              <a:rPr lang="vi-VN" sz="1200">
                <a:effectLst/>
                <a:latin typeface="Cambria" panose="020405030504060A0204" pitchFamily="18" charset="0"/>
                <a:ea typeface="Calibri" panose="020F0502020204030204" pitchFamily="34" charset="0"/>
                <a:cs typeface="Times New Roman" panose="02020603050405020304" pitchFamily="18" charset="0"/>
              </a:rPr>
              <a:t> </a:t>
            </a:r>
            <a:r>
              <a:rPr lang="vi-VN" sz="1200">
                <a:effectLst/>
                <a:latin typeface="Times New Roman" panose="02020603050405020304" pitchFamily="18" charset="0"/>
                <a:ea typeface="Calibri" panose="020F0502020204030204" pitchFamily="34" charset="0"/>
              </a:rPr>
              <a:t>cơ sở chữ Hán được đọc theo âm Hán-Việt. Và </a:t>
            </a:r>
            <a:r>
              <a:rPr lang="en-US" sz="1200">
                <a:effectLst/>
                <a:latin typeface="Times New Roman" panose="02020603050405020304" pitchFamily="18" charset="0"/>
                <a:ea typeface="Calibri" panose="020F0502020204030204" pitchFamily="34" charset="0"/>
              </a:rPr>
              <a:t>đây cũng</a:t>
            </a:r>
            <a:r>
              <a:rPr lang="en-US" sz="1800" b="0" i="0">
                <a:solidFill>
                  <a:srgbClr val="000000"/>
                </a:solidFill>
                <a:effectLst/>
                <a:latin typeface="Verdana" panose="020B0604030504040204" pitchFamily="34" charset="0"/>
              </a:rPr>
              <a:t> là công cụ duy nhất hoàn toàn ghi lại lịch sử văn hoá của dân tộc trong khoảng 10 thế kỷ</a:t>
            </a:r>
            <a:r>
              <a:rPr lang="vi-VN" sz="1200">
                <a:effectLst/>
                <a:latin typeface="Times New Roman" panose="02020603050405020304" pitchFamily="18" charset="0"/>
                <a:ea typeface="Calibri" panose="020F0502020204030204" pitchFamily="34" charset="0"/>
              </a:rPr>
              <a:t>. Tuy nhiên, di sản này hiện tại có nguy cơ tiêu von</a:t>
            </a:r>
            <a:r>
              <a:rPr lang="en-US" sz="1200">
                <a:effectLst/>
                <a:latin typeface="Times New Roman" panose="02020603050405020304" pitchFamily="18" charset="0"/>
                <a:ea typeface="Calibri" panose="020F0502020204030204" pitchFamily="34" charset="0"/>
              </a:rPr>
              <a:t>g.</a:t>
            </a:r>
          </a:p>
          <a:p>
            <a:endParaRPr lang="en-US" sz="1200">
              <a:effectLst/>
              <a:latin typeface="Times New Roman" panose="02020603050405020304" pitchFamily="18" charset="0"/>
            </a:endParaRPr>
          </a:p>
          <a:p>
            <a:r>
              <a:rPr lang="vi-VN" sz="1200">
                <a:effectLst/>
                <a:latin typeface="Times New Roman" panose="02020603050405020304" pitchFamily="18" charset="0"/>
                <a:ea typeface="Calibri" panose="020F0502020204030204" pitchFamily="34" charset="0"/>
              </a:rPr>
              <a:t>Gần đây, nhờ sự phát triển của công nghệ thông tin, nhiều </a:t>
            </a:r>
            <a:r>
              <a:rPr lang="en-US" sz="1200">
                <a:effectLst/>
                <a:latin typeface="Times New Roman" panose="02020603050405020304" pitchFamily="18" charset="0"/>
                <a:ea typeface="Calibri" panose="020F0502020204030204" pitchFamily="34" charset="0"/>
              </a:rPr>
              <a:t>tài liệu lịch sử bằng Hán-Nôm </a:t>
            </a:r>
            <a:r>
              <a:rPr lang="vi-VN" sz="1200">
                <a:effectLst/>
                <a:latin typeface="Times New Roman" panose="02020603050405020304" pitchFamily="18" charset="0"/>
                <a:ea typeface="Calibri" panose="020F0502020204030204" pitchFamily="34" charset="0"/>
              </a:rPr>
              <a:t>đã được scan thành ảnh kỹ thuật số. Tuy nhiên, để sử dụng nguồn tri thức khổng lồ này, chúng </a:t>
            </a:r>
            <a:r>
              <a:rPr lang="en-US" sz="1200">
                <a:effectLst/>
                <a:latin typeface="Times New Roman" panose="02020603050405020304" pitchFamily="18" charset="0"/>
                <a:ea typeface="Calibri" panose="020F0502020204030204" pitchFamily="34" charset="0"/>
              </a:rPr>
              <a:t>cần </a:t>
            </a:r>
            <a:r>
              <a:rPr lang="vi-VN" sz="1200">
                <a:effectLst/>
                <a:latin typeface="Times New Roman" panose="02020603050405020304" pitchFamily="18" charset="0"/>
                <a:ea typeface="Calibri" panose="020F0502020204030204" pitchFamily="34" charset="0"/>
              </a:rPr>
              <a:t>phải được </a:t>
            </a:r>
            <a:r>
              <a:rPr lang="en-US" sz="1200">
                <a:effectLst/>
                <a:latin typeface="Times New Roman" panose="02020603050405020304" pitchFamily="18" charset="0"/>
                <a:ea typeface="Calibri" panose="020F0502020204030204" pitchFamily="34" charset="0"/>
              </a:rPr>
              <a:t>số hóa</a:t>
            </a:r>
            <a:r>
              <a:rPr lang="vi-VN" sz="1200">
                <a:effectLst/>
                <a:latin typeface="Times New Roman" panose="02020603050405020304" pitchFamily="18" charset="0"/>
                <a:ea typeface="Calibri" panose="020F0502020204030204" pitchFamily="34" charset="0"/>
              </a:rPr>
              <a:t> và dịch sang Quốc Ngữ hiện đại. Do việc dịch thuật khó khăn và tốn nhiều thời gian cùng số lượng chuyên gia hạn chế nên các nổ lực này không thể thực hiện trong thời gian ngắn</a:t>
            </a:r>
            <a:r>
              <a:rPr lang="en-US" sz="1200">
                <a:effectLst/>
                <a:latin typeface="Times New Roman" panose="02020603050405020304" pitchFamily="18" charset="0"/>
                <a:ea typeface="Calibri" panose="020F0502020204030204" pitchFamily="34" charset="0"/>
              </a:rPr>
              <a:t>. </a:t>
            </a:r>
            <a:r>
              <a:rPr lang="en-US" sz="1200">
                <a:effectLst/>
                <a:latin typeface="Times New Roman" panose="02020603050405020304" pitchFamily="18" charset="0"/>
              </a:rPr>
              <a:t>Để có thể tăng tốc quá trình số hóa này, các kỹ thuật về Nhận dạng ký tự quang học hay OCR chính là chìa khóa giúp mọi công trình chính trong Hán-Nôm thành sẵn có trực tuyến.</a:t>
            </a:r>
            <a:endParaRPr lang="en-US"/>
          </a:p>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5</a:t>
            </a:fld>
            <a:endParaRPr lang="vi-VN"/>
          </a:p>
        </p:txBody>
      </p:sp>
    </p:spTree>
    <p:extLst>
      <p:ext uri="{BB962C8B-B14F-4D97-AF65-F5344CB8AC3E}">
        <p14:creationId xmlns:p14="http://schemas.microsoft.com/office/powerpoint/2010/main" val="380353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6</a:t>
            </a:fld>
            <a:endParaRPr lang="vi-VN"/>
          </a:p>
        </p:txBody>
      </p:sp>
    </p:spTree>
    <p:extLst>
      <p:ext uri="{BB962C8B-B14F-4D97-AF65-F5344CB8AC3E}">
        <p14:creationId xmlns:p14="http://schemas.microsoft.com/office/powerpoint/2010/main" val="21698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cách dễ hiểu thì OCR đơn giản chỉ là 1 bài toán chuyển đổi đầu vào là 1 ảnh có text, thành đầu ra là các text trong ảnh đó dưới dạng kỹ thuật số. </a:t>
            </a:r>
            <a:r>
              <a:rPr lang="vi-VN" sz="1200">
                <a:effectLst/>
                <a:latin typeface="Times New Roman" panose="02020603050405020304" pitchFamily="18" charset="0"/>
                <a:ea typeface="Calibri" panose="020F0502020204030204" pitchFamily="34" charset="0"/>
              </a:rPr>
              <a:t>Có </a:t>
            </a:r>
            <a:r>
              <a:rPr lang="en-US" sz="1200">
                <a:effectLst/>
                <a:latin typeface="Times New Roman" panose="02020603050405020304" pitchFamily="18" charset="0"/>
                <a:ea typeface="Calibri" panose="020F0502020204030204" pitchFamily="34" charset="0"/>
              </a:rPr>
              <a:t>2</a:t>
            </a:r>
            <a:r>
              <a:rPr lang="vi-VN" sz="1200">
                <a:effectLst/>
                <a:latin typeface="Times New Roman" panose="02020603050405020304" pitchFamily="18" charset="0"/>
                <a:ea typeface="Calibri" panose="020F0502020204030204" pitchFamily="34" charset="0"/>
              </a:rPr>
              <a:t> mức độ để triển khai các tác vụ OCR: </a:t>
            </a:r>
            <a:r>
              <a:rPr lang="en-US" sz="1200">
                <a:effectLst/>
                <a:latin typeface="Times New Roman" panose="02020603050405020304" pitchFamily="18" charset="0"/>
                <a:ea typeface="Calibri" panose="020F0502020204030204" pitchFamily="34" charset="0"/>
              </a:rPr>
              <a:t>mức chuỗi </a:t>
            </a:r>
            <a:r>
              <a:rPr lang="vi-VN" sz="1200">
                <a:effectLst/>
                <a:latin typeface="Times New Roman" panose="02020603050405020304" pitchFamily="18" charset="0"/>
                <a:ea typeface="Calibri" panose="020F0502020204030204" pitchFamily="34" charset="0"/>
              </a:rPr>
              <a:t>và mức ký tự. Ngày nay, mức </a:t>
            </a:r>
            <a:r>
              <a:rPr lang="en-US" sz="1200">
                <a:effectLst/>
                <a:latin typeface="Times New Roman" panose="02020603050405020304" pitchFamily="18" charset="0"/>
                <a:ea typeface="Calibri" panose="020F0502020204030204" pitchFamily="34" charset="0"/>
              </a:rPr>
              <a:t>chuỗi thường</a:t>
            </a:r>
            <a:r>
              <a:rPr lang="vi-VN" sz="1200">
                <a:effectLst/>
                <a:latin typeface="Times New Roman" panose="02020603050405020304" pitchFamily="18" charset="0"/>
                <a:ea typeface="Calibri" panose="020F0502020204030204" pitchFamily="34" charset="0"/>
              </a:rPr>
              <a:t> được ưa chuộng hơn do mức ký tự đòi hỏi chi phí gán nhãn quá lớn </a:t>
            </a:r>
            <a:r>
              <a:rPr lang="en-US" sz="1200">
                <a:effectLst/>
                <a:latin typeface="Times New Roman" panose="02020603050405020304" pitchFamily="18" charset="0"/>
                <a:ea typeface="Calibri" panose="020F0502020204030204" pitchFamily="34" charset="0"/>
              </a:rPr>
              <a:t>hay việc có thể đánh mất ngữ cảnh của các text xung quanh cũng là 1 nguyên do</a:t>
            </a:r>
            <a:r>
              <a:rPr lang="vi-VN" sz="1200">
                <a:effectLst/>
                <a:latin typeface="Times New Roman" panose="02020603050405020304" pitchFamily="18" charset="0"/>
                <a:ea typeface="Calibri" panose="020F0502020204030204" pitchFamily="34" charset="0"/>
              </a:rPr>
              <a:t>. </a:t>
            </a:r>
            <a:r>
              <a:rPr lang="en-US" sz="1200">
                <a:effectLst/>
                <a:latin typeface="Times New Roman" panose="02020603050405020304" pitchFamily="18" charset="0"/>
                <a:ea typeface="Calibri" panose="020F0502020204030204" pitchFamily="34" charset="0"/>
              </a:rPr>
              <a:t>Và </a:t>
            </a:r>
            <a:r>
              <a:rPr lang="vi-VN" sz="1200">
                <a:effectLst/>
                <a:latin typeface="Times New Roman" panose="02020603050405020304" pitchFamily="18" charset="0"/>
                <a:ea typeface="Calibri" panose="020F0502020204030204" pitchFamily="34" charset="0"/>
              </a:rPr>
              <a:t>OCR cũng</a:t>
            </a:r>
            <a:r>
              <a:rPr lang="en-US" sz="1200">
                <a:effectLst/>
                <a:latin typeface="Times New Roman" panose="02020603050405020304" pitchFamily="18" charset="0"/>
                <a:ea typeface="Calibri" panose="020F0502020204030204" pitchFamily="34" charset="0"/>
              </a:rPr>
              <a:t> đc</a:t>
            </a:r>
            <a:r>
              <a:rPr lang="vi-VN" sz="1200">
                <a:effectLst/>
                <a:latin typeface="Times New Roman" panose="02020603050405020304" pitchFamily="18" charset="0"/>
                <a:ea typeface="Calibri" panose="020F0502020204030204" pitchFamily="34" charset="0"/>
              </a:rPr>
              <a:t> chia thành 2 bài toán con chính</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Phát hiện văn bản</a:t>
            </a:r>
            <a:r>
              <a:rPr lang="en-US" sz="1200">
                <a:effectLst/>
                <a:latin typeface="Times New Roman" panose="02020603050405020304" pitchFamily="18" charset="0"/>
                <a:ea typeface="Calibri" panose="020F0502020204030204" pitchFamily="34" charset="0"/>
              </a:rPr>
              <a:t> (Text Detection) và </a:t>
            </a:r>
            <a:r>
              <a:rPr lang="vi-VN" sz="1200">
                <a:effectLst/>
                <a:latin typeface="Times New Roman" panose="02020603050405020304" pitchFamily="18" charset="0"/>
                <a:ea typeface="Calibri" panose="020F0502020204030204" pitchFamily="34" charset="0"/>
              </a:rPr>
              <a:t>Nhận dạng văn bản</a:t>
            </a:r>
            <a:r>
              <a:rPr lang="en-US" sz="1200">
                <a:effectLst/>
                <a:latin typeface="Times New Roman" panose="02020603050405020304" pitchFamily="18" charset="0"/>
                <a:ea typeface="Calibri" panose="020F0502020204030204" pitchFamily="34" charset="0"/>
              </a:rPr>
              <a:t> (Text Recognition).</a:t>
            </a:r>
          </a:p>
          <a:p>
            <a:endParaRPr lang="en-US" sz="1200">
              <a:effectLst/>
              <a:latin typeface="Times New Roman" panose="02020603050405020304" pitchFamily="18" charset="0"/>
              <a:ea typeface="Calibri" panose="020F0502020204030204" pitchFamily="34" charset="0"/>
            </a:endParaRPr>
          </a:p>
          <a:p>
            <a:r>
              <a:rPr lang="en-US" sz="1200">
                <a:effectLst/>
                <a:latin typeface="Times New Roman" panose="02020603050405020304" pitchFamily="18" charset="0"/>
                <a:ea typeface="Calibri" panose="020F0502020204030204" pitchFamily="34" charset="0"/>
              </a:rPr>
              <a:t>Bài toán </a:t>
            </a:r>
            <a:r>
              <a:rPr lang="vi-VN" sz="1200">
                <a:effectLst/>
                <a:latin typeface="Times New Roman" panose="02020603050405020304" pitchFamily="18" charset="0"/>
                <a:ea typeface="Calibri" panose="020F0502020204030204" pitchFamily="34" charset="0"/>
              </a:rPr>
              <a:t>Phát hiện văn bản</a:t>
            </a:r>
            <a:r>
              <a:rPr lang="en-US" sz="1200">
                <a:effectLst/>
                <a:latin typeface="Times New Roman" panose="02020603050405020304" pitchFamily="18" charset="0"/>
                <a:ea typeface="Calibri" panose="020F0502020204030204" pitchFamily="34" charset="0"/>
              </a:rPr>
              <a:t> sẽ</a:t>
            </a:r>
            <a:r>
              <a:rPr lang="vi-VN" sz="1200">
                <a:effectLst/>
                <a:latin typeface="Times New Roman" panose="02020603050405020304" pitchFamily="18" charset="0"/>
                <a:ea typeface="Calibri" panose="020F0502020204030204" pitchFamily="34" charset="0"/>
              </a:rPr>
              <a:t> phát hiện </a:t>
            </a:r>
            <a:r>
              <a:rPr lang="en-US" sz="1200">
                <a:effectLst/>
                <a:latin typeface="Times New Roman" panose="02020603050405020304" pitchFamily="18" charset="0"/>
                <a:ea typeface="Calibri" panose="020F0502020204030204" pitchFamily="34" charset="0"/>
              </a:rPr>
              <a:t>các </a:t>
            </a:r>
            <a:r>
              <a:rPr lang="vi-VN" sz="1200">
                <a:effectLst/>
                <a:latin typeface="Times New Roman" panose="02020603050405020304" pitchFamily="18" charset="0"/>
                <a:ea typeface="Calibri" panose="020F0502020204030204" pitchFamily="34" charset="0"/>
              </a:rPr>
              <a:t>vùng ảnh có chứa </a:t>
            </a:r>
            <a:r>
              <a:rPr lang="en-US" sz="1200">
                <a:effectLst/>
                <a:latin typeface="Times New Roman" panose="02020603050405020304" pitchFamily="18" charset="0"/>
                <a:ea typeface="Calibri" panose="020F0502020204030204" pitchFamily="34" charset="0"/>
              </a:rPr>
              <a:t>text từ</a:t>
            </a:r>
            <a:r>
              <a:rPr lang="vi-VN" sz="1200">
                <a:effectLst/>
                <a:latin typeface="Times New Roman" panose="02020603050405020304" pitchFamily="18" charset="0"/>
                <a:ea typeface="Calibri" panose="020F0502020204030204" pitchFamily="34" charset="0"/>
              </a:rPr>
              <a:t> ảnh</a:t>
            </a:r>
            <a:r>
              <a:rPr lang="en-US" sz="1200">
                <a:effectLst/>
                <a:latin typeface="Times New Roman" panose="02020603050405020304" pitchFamily="18" charset="0"/>
                <a:ea typeface="Calibri" panose="020F0502020204030204" pitchFamily="34" charset="0"/>
              </a:rPr>
              <a:t> đầu vào</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còn</a:t>
            </a:r>
            <a:r>
              <a:rPr lang="vi-VN" sz="1200">
                <a:effectLst/>
                <a:latin typeface="Times New Roman" panose="02020603050405020304" pitchFamily="18" charset="0"/>
                <a:ea typeface="Calibri" panose="020F0502020204030204" pitchFamily="34" charset="0"/>
              </a:rPr>
              <a:t> đầu ra là các bounding box bao quanh các vùng ảnh</a:t>
            </a:r>
            <a:r>
              <a:rPr lang="en-US" sz="1200">
                <a:effectLst/>
                <a:latin typeface="Times New Roman" panose="02020603050405020304" pitchFamily="18" charset="0"/>
                <a:ea typeface="Calibri" panose="020F0502020204030204" pitchFamily="34" charset="0"/>
              </a:rPr>
              <a:t> đó</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S</a:t>
            </a:r>
            <a:r>
              <a:rPr lang="vi-VN" sz="1200">
                <a:effectLst/>
                <a:latin typeface="Times New Roman" panose="02020603050405020304" pitchFamily="18" charset="0"/>
                <a:ea typeface="Calibri" panose="020F0502020204030204" pitchFamily="34" charset="0"/>
              </a:rPr>
              <a:t>au khi detect được các box </a:t>
            </a:r>
            <a:r>
              <a:rPr lang="en-US" sz="1200">
                <a:effectLst/>
                <a:latin typeface="Times New Roman" panose="02020603050405020304" pitchFamily="18" charset="0"/>
                <a:ea typeface="Calibri" panose="020F0502020204030204" pitchFamily="34" charset="0"/>
              </a:rPr>
              <a:t>này thì ở Bài toán Nhận dạng,</a:t>
            </a:r>
            <a:r>
              <a:rPr lang="vi-VN" sz="1200">
                <a:effectLst/>
                <a:latin typeface="Times New Roman" panose="02020603050405020304" pitchFamily="18" charset="0"/>
                <a:ea typeface="Calibri" panose="020F0502020204030204" pitchFamily="34" charset="0"/>
              </a:rPr>
              <a:t> từng vùng ảnh</a:t>
            </a:r>
            <a:r>
              <a:rPr lang="en-US" sz="1200">
                <a:effectLst/>
                <a:latin typeface="Times New Roman" panose="02020603050405020304" pitchFamily="18" charset="0"/>
                <a:ea typeface="Calibri" panose="020F0502020204030204" pitchFamily="34" charset="0"/>
              </a:rPr>
              <a:t> trong các box</a:t>
            </a:r>
            <a:r>
              <a:rPr lang="vi-VN" sz="1200">
                <a:effectLst/>
                <a:latin typeface="Times New Roman" panose="02020603050405020304" pitchFamily="18" charset="0"/>
                <a:ea typeface="Calibri" panose="020F0502020204030204" pitchFamily="34" charset="0"/>
              </a:rPr>
              <a:t> này </a:t>
            </a:r>
            <a:r>
              <a:rPr lang="en-US" sz="1200">
                <a:effectLst/>
                <a:latin typeface="Times New Roman" panose="02020603050405020304" pitchFamily="18" charset="0"/>
                <a:ea typeface="Calibri" panose="020F0502020204030204" pitchFamily="34" charset="0"/>
              </a:rPr>
              <a:t>sẽ được crop </a:t>
            </a:r>
            <a:r>
              <a:rPr lang="vi-VN" sz="1200">
                <a:effectLst/>
                <a:latin typeface="Times New Roman" panose="02020603050405020304" pitchFamily="18" charset="0"/>
                <a:ea typeface="Calibri" panose="020F0502020204030204" pitchFamily="34" charset="0"/>
              </a:rPr>
              <a:t>ra từ ảnh gốc, tạo thành các Patch. Đầu vào lúc này sẽ là Patch và đầu ra là văn bản có trong Patch đó</a:t>
            </a:r>
            <a:r>
              <a:rPr lang="en-US" sz="1200">
                <a:effectLst/>
                <a:latin typeface="Times New Roman" panose="02020603050405020304" pitchFamily="18" charset="0"/>
                <a:ea typeface="Calibri" panose="020F0502020204030204" pitchFamily="34" charset="0"/>
              </a:rPr>
              <a:t>.</a:t>
            </a:r>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7</a:t>
            </a:fld>
            <a:endParaRPr lang="vi-VN"/>
          </a:p>
        </p:txBody>
      </p:sp>
    </p:spTree>
    <p:extLst>
      <p:ext uri="{BB962C8B-B14F-4D97-AF65-F5344CB8AC3E}">
        <p14:creationId xmlns:p14="http://schemas.microsoft.com/office/powerpoint/2010/main" val="3440905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en-US" sz="1200">
                <a:latin typeface="Calibri (Body)"/>
                <a:ea typeface="Open Sans" panose="020B0606030504020204" pitchFamily="34" charset="0"/>
                <a:cs typeface="Open Sans" panose="020B0606030504020204" pitchFamily="34" charset="0"/>
              </a:rPr>
              <a:t>Các công trình trước đây có 2 giới hạn, thứ nhất là họ chỉ tập trung vào Text Recognition mà chủ yếu cũng chỉ dừng ở mức ký tự, thứ 2 là dữ liệu họ sử dụng chủ yếu đc sinh từ máy tính chứ ko phải dữ liệu thật.</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8501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Vì vậy</a:t>
            </a:r>
            <a:r>
              <a:rPr lang="en-IN"/>
              <a:t> mục tiêu của nhóm là xây dựng </a:t>
            </a:r>
            <a:r>
              <a:rPr lang="vi-VN"/>
              <a:t>được pipeline</a:t>
            </a:r>
            <a:r>
              <a:rPr lang="en-IN"/>
              <a:t> vừa có thể phát hiện và vừa nhận dạng được các văn bản Hán Nôm trong các tài liệu lịch sử cũng như là xây dựng 1 bộ dữ liệu đủ tốt phục vụ cho 2 bài toán đó.</a:t>
            </a:r>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13/04/2023</a:t>
            </a:fld>
            <a:endParaRPr lang="vi-VN"/>
          </a:p>
        </p:txBody>
      </p:sp>
    </p:spTree>
    <p:extLst>
      <p:ext uri="{BB962C8B-B14F-4D97-AF65-F5344CB8AC3E}">
        <p14:creationId xmlns:p14="http://schemas.microsoft.com/office/powerpoint/2010/main" val="119593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13/04/2023</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10</a:t>
            </a:fld>
            <a:endParaRPr lang="vi-VN"/>
          </a:p>
        </p:txBody>
      </p:sp>
    </p:spTree>
    <p:extLst>
      <p:ext uri="{BB962C8B-B14F-4D97-AF65-F5344CB8AC3E}">
        <p14:creationId xmlns:p14="http://schemas.microsoft.com/office/powerpoint/2010/main" val="97993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07CEE1F-A29D-4AD7-A1DA-14F7736FF48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05A171B-DFCC-4706-B9E6-88C9126D4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FF40E6D-CE3C-4447-B33B-3E15BBF32DC3}"/>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68DCB5E1-082A-458E-ACD0-F637ACBBDC1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EC36256-448B-4796-9A12-ADA72429949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136863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489B0C-C51C-4C33-BFFA-160CF4D0B5B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2D9541D7-7AE0-49A7-B69F-935F63EB9862}"/>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9D6AA89-F008-4B04-AFE8-24155684FF9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2F661A3A-0D83-4870-83CE-D379F7299A9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ACC35E6-21C6-410E-A64C-E4674CAADD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0312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A4A9868-BC00-4722-B332-02022A5803AD}"/>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192D1E67-1D1B-48B0-A070-C1C556B3517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6EA1FA-D5AE-40C5-AAA9-4726530925C7}"/>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DB89A0CA-6C42-4EC0-A8F7-3DB66C5022E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C93B873-DB03-491D-8A86-84C5EF125315}"/>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3009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600" y="6448926"/>
            <a:ext cx="10972801"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9490" y="6272463"/>
            <a:ext cx="353018"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7722" y="6244058"/>
            <a:ext cx="516555" cy="385017"/>
          </a:xfrm>
        </p:spPr>
        <p:txBody>
          <a:bodyPr/>
          <a:lstStyle>
            <a:lvl1pPr algn="ctr">
              <a:defRPr sz="1400" b="1">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CDC845-D699-4352-8E4D-14B17CEED80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7E7E3BB3-0B33-49EA-975D-3E320ECE2D5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F71C060-D797-4CA6-8A1B-F4682D53BAF5}"/>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A60A5FE5-611B-4D77-8CF0-58EF3C3A7AC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0AF3814-FC0D-4E92-B218-055F2A430E5D}"/>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94304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237016-E43A-484E-9C06-A5EC805A0C16}"/>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69FEE3E2-1F98-4EFD-8AB7-FCB3AC5C0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B122BB2E-F39A-467B-852C-6C0F11BC8A3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9FCEC385-A92E-41B3-8C1E-969487C96E5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09A8634-DA85-472B-A06F-A9500E6B095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7577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0FF6A9-37A1-44FD-87E2-FD8C39395001}"/>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F88D001-CD33-4D5F-B879-E6F4D7B80CD0}"/>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1CFF9DBA-359E-4E1E-A392-4E1216D3C194}"/>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8563C220-581A-489F-936F-C25E2D918A64}"/>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20FF4891-214E-4B5B-B909-2C2C3C04334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5A63F26-672B-44BC-B5EA-D193D6929C8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2846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767624-E3CF-436B-8E49-9E66E4D63FC7}"/>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838956E-057A-4F88-A54E-0AD85C1927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5229EC9-574A-4742-984A-542E24370B0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52583D6A-9B87-4556-B4F1-169F7951F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3C624995-3D50-4D42-98EF-F98E7B19426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0E81C64A-1FE5-4FE2-83BE-04D085E5BEC2}"/>
              </a:ext>
            </a:extLst>
          </p:cNvPr>
          <p:cNvSpPr>
            <a:spLocks noGrp="1"/>
          </p:cNvSpPr>
          <p:nvPr>
            <p:ph type="dt" sz="half" idx="10"/>
          </p:nvPr>
        </p:nvSpPr>
        <p:spPr/>
        <p:txBody>
          <a:bodyPr/>
          <a:lstStyle/>
          <a:p>
            <a:endParaRPr lang="vi-VN"/>
          </a:p>
        </p:txBody>
      </p:sp>
      <p:sp>
        <p:nvSpPr>
          <p:cNvPr id="8" name="Chỗ dành sẵn cho Chân trang 7">
            <a:extLst>
              <a:ext uri="{FF2B5EF4-FFF2-40B4-BE49-F238E27FC236}">
                <a16:creationId xmlns:a16="http://schemas.microsoft.com/office/drawing/2014/main" id="{99083975-91BE-4FD8-B1A9-AEA96E4FA9FA}"/>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C35D14A9-72D6-458B-883C-C96109603D42}"/>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343800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341778B-6546-4C24-9060-828E69F7130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9CD8A47A-1317-41F6-831C-AB1C37430E1A}"/>
              </a:ext>
            </a:extLst>
          </p:cNvPr>
          <p:cNvSpPr>
            <a:spLocks noGrp="1"/>
          </p:cNvSpPr>
          <p:nvPr>
            <p:ph type="dt" sz="half" idx="10"/>
          </p:nvPr>
        </p:nvSpPr>
        <p:spPr/>
        <p:txBody>
          <a:bodyPr/>
          <a:lstStyle/>
          <a:p>
            <a:endParaRPr lang="vi-VN"/>
          </a:p>
        </p:txBody>
      </p:sp>
      <p:sp>
        <p:nvSpPr>
          <p:cNvPr id="4" name="Chỗ dành sẵn cho Chân trang 3">
            <a:extLst>
              <a:ext uri="{FF2B5EF4-FFF2-40B4-BE49-F238E27FC236}">
                <a16:creationId xmlns:a16="http://schemas.microsoft.com/office/drawing/2014/main" id="{9E9C992D-B9C1-44BC-B3E2-E0312F30F7E7}"/>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D0302439-680E-4589-B222-CF61EAEBA0C4}"/>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80449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FCBBF0D-C7B6-4658-AE79-753B0115802E}"/>
              </a:ext>
            </a:extLst>
          </p:cNvPr>
          <p:cNvSpPr>
            <a:spLocks noGrp="1"/>
          </p:cNvSpPr>
          <p:nvPr>
            <p:ph type="dt" sz="half" idx="10"/>
          </p:nvPr>
        </p:nvSpPr>
        <p:spPr/>
        <p:txBody>
          <a:bodyPr/>
          <a:lstStyle/>
          <a:p>
            <a:endParaRPr lang="vi-VN"/>
          </a:p>
        </p:txBody>
      </p:sp>
      <p:sp>
        <p:nvSpPr>
          <p:cNvPr id="3" name="Chỗ dành sẵn cho Chân trang 2">
            <a:extLst>
              <a:ext uri="{FF2B5EF4-FFF2-40B4-BE49-F238E27FC236}">
                <a16:creationId xmlns:a16="http://schemas.microsoft.com/office/drawing/2014/main" id="{5E48A7D2-5F12-480C-9E19-EDA83EE25F71}"/>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2C2318A0-7616-4E37-9F27-54D4D6C71E3E}"/>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05577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45E3AD1-7702-442C-9713-CC31BCD3EDF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5DBEFD8-C615-4872-B464-02C7F94C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6036372-4C11-418A-8DB6-B0C2D78D8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C0840DF-FC26-4BDC-AD60-2A13E9E7E6AE}"/>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BB48E22E-14E0-4C4C-B2DF-7A5120707D4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260667B-DBD6-4BF5-B0B3-26B0D35851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869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EBA54E-D511-47B4-9086-D5D76ED40FA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321AEA9-6BB5-492C-9661-920D8ACB6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62D0EDF2-7BC7-4E79-A347-B19C7A000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A0A624D-135F-47CE-85F3-BCB0F0DF6E16}"/>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7CC69228-6BEA-4FB3-897B-3061720EC00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4968FBF-9E2F-4E3E-B990-2DE49BAC2949}"/>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31214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4A3B87F-6306-4C8D-AF11-91912DFA6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F59246D6-5EFC-482D-BB8A-85096CF4C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65F8F4A-2BFE-48E3-9B66-7A72DFE9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vi-VN"/>
          </a:p>
        </p:txBody>
      </p:sp>
      <p:sp>
        <p:nvSpPr>
          <p:cNvPr id="5" name="Chỗ dành sẵn cho Chân trang 4">
            <a:extLst>
              <a:ext uri="{FF2B5EF4-FFF2-40B4-BE49-F238E27FC236}">
                <a16:creationId xmlns:a16="http://schemas.microsoft.com/office/drawing/2014/main" id="{4818D51B-0F94-4CD9-8BA3-69C879748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DB29F71-F430-494F-90FD-9BA09B78C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1C561-53DA-47D9-994D-3226B87C5E3D}" type="slidenum">
              <a:rPr lang="vi-VN" smtClean="0"/>
              <a:t>‹#›</a:t>
            </a:fld>
            <a:endParaRPr lang="vi-VN"/>
          </a:p>
        </p:txBody>
      </p:sp>
    </p:spTree>
    <p:extLst>
      <p:ext uri="{BB962C8B-B14F-4D97-AF65-F5344CB8AC3E}">
        <p14:creationId xmlns:p14="http://schemas.microsoft.com/office/powerpoint/2010/main" val="60906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5"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54" r:id="rId1"/>
    <p:sldLayoutId id="2147483663" r:id="rId2"/>
  </p:sldLayoutIdLst>
  <p:hf hd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ustomXml" Target="../ink/ink1.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 Target="slide3.xml"/><Relationship Id="rId7"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 Target="slide3.xml"/><Relationship Id="rId7"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 Target="slide3.xml"/><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 Target="slide3.xml"/><Relationship Id="rId7" Type="http://schemas.openxmlformats.org/officeDocument/2006/relationships/diagramQuickStyle" Target="../diagrams/quickStyle4.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Layout" Target="../diagrams/layout4.xml"/><Relationship Id="rId11" Type="http://schemas.openxmlformats.org/officeDocument/2006/relationships/image" Target="../media/image270.png"/><Relationship Id="rId5" Type="http://schemas.openxmlformats.org/officeDocument/2006/relationships/diagramData" Target="../diagrams/data4.xml"/><Relationship Id="rId10" Type="http://schemas.openxmlformats.org/officeDocument/2006/relationships/customXml" Target="../ink/ink4.xml"/><Relationship Id="rId4" Type="http://schemas.openxmlformats.org/officeDocument/2006/relationships/image" Target="../media/image2.png"/><Relationship Id="rId9" Type="http://schemas.microsoft.com/office/2007/relationships/diagramDrawing" Target="../diagrams/drawing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281.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10.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32.xml"/><Relationship Id="rId11" Type="http://schemas.openxmlformats.org/officeDocument/2006/relationships/slide" Target="slide44.xml"/><Relationship Id="rId5" Type="http://schemas.openxmlformats.org/officeDocument/2006/relationships/slide" Target="slide29.xml"/><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0.png"/><Relationship Id="rId7" Type="http://schemas.openxmlformats.org/officeDocument/2006/relationships/image" Target="../media/image28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11.png"/><Relationship Id="rId10" Type="http://schemas.openxmlformats.org/officeDocument/2006/relationships/image" Target="../media/image2.png"/><Relationship Id="rId4" Type="http://schemas.openxmlformats.org/officeDocument/2006/relationships/image" Target="../media/image301.png"/><Relationship Id="rId9" Type="http://schemas.openxmlformats.org/officeDocument/2006/relationships/slide" Target="slide3.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5.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0.png"/><Relationship Id="rId2" Type="http://schemas.openxmlformats.org/officeDocument/2006/relationships/notesSlide" Target="../notesSlides/notesSlide30.xml"/><Relationship Id="rId16"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50.png"/><Relationship Id="rId5" Type="http://schemas.openxmlformats.org/officeDocument/2006/relationships/image" Target="../media/image10.png"/><Relationship Id="rId15" Type="http://schemas.openxmlformats.org/officeDocument/2006/relationships/image" Target="../media/image37.jpeg"/><Relationship Id="rId10" Type="http://schemas.openxmlformats.org/officeDocument/2006/relationships/image" Target="../media/image14.png"/><Relationship Id="rId4" Type="http://schemas.openxmlformats.org/officeDocument/2006/relationships/image" Target="../media/image34.png"/><Relationship Id="rId9" Type="http://schemas.openxmlformats.org/officeDocument/2006/relationships/image" Target="../media/image13.png"/><Relationship Id="rId14" Type="http://schemas.openxmlformats.org/officeDocument/2006/relationships/image" Target="../media/image36.jpeg"/></Relationships>
</file>

<file path=ppt/slides/_rels/slide35.xml.rels><?xml version="1.0" encoding="UTF-8" standalone="yes"?>
<Relationships xmlns="http://schemas.openxmlformats.org/package/2006/relationships"><Relationship Id="rId8" Type="http://schemas.openxmlformats.org/officeDocument/2006/relationships/slide" Target="slide3.xml"/><Relationship Id="rId7"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slide" Target="slide3.xml"/><Relationship Id="rId9" Type="http://schemas.openxmlformats.org/officeDocument/2006/relationships/customXml" Target="../ink/ink5.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chart" Target="../charts/char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 Target="slide3.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2. BỘ DỮ LIỆU NOMNAOCR</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10</a:t>
            </a:fld>
            <a:endParaRPr lang="en-US" dirty="0"/>
          </a:p>
        </p:txBody>
      </p:sp>
      <p:pic>
        <p:nvPicPr>
          <p:cNvPr id="5" name="Hình ảnh 9">
            <a:hlinkClick r:id="rId3"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13400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11</a:t>
            </a:fld>
            <a:endParaRPr lang="en-US" b="1" dirty="0"/>
          </a:p>
        </p:txBody>
      </p:sp>
      <p:sp>
        <p:nvSpPr>
          <p:cNvPr id="12" name="TextBox 11">
            <a:extLst>
              <a:ext uri="{FF2B5EF4-FFF2-40B4-BE49-F238E27FC236}">
                <a16:creationId xmlns:a16="http://schemas.microsoft.com/office/drawing/2014/main" id="{9325506C-57FF-2DD9-8A2B-8EF23372C825}"/>
              </a:ext>
            </a:extLst>
          </p:cNvPr>
          <p:cNvSpPr txBox="1"/>
          <p:nvPr/>
        </p:nvSpPr>
        <p:spPr>
          <a:xfrm>
            <a:off x="3048738" y="567515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3. Quy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xây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dựng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bộ</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dữ</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liệu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NomNaOCR</a:t>
            </a:r>
            <a:endParaRPr lang="en-US" sz="1800" dirty="0">
              <a:effectLst/>
              <a:latin typeface="Calibri (Body)"/>
              <a:ea typeface="Calibri" panose="020F0502020204030204" pitchFamily="34" charset="0"/>
              <a:cs typeface="Times New Roman" panose="02020603050405020304" pitchFamily="18" charset="0"/>
            </a:endParaRPr>
          </a:p>
        </p:txBody>
      </p:sp>
      <p:pic>
        <p:nvPicPr>
          <p:cNvPr id="13" name="Hình ảnh 9">
            <a:hlinkClick r:id="rId3" action="ppaction://hlinksldjump"/>
            <a:extLst>
              <a:ext uri="{FF2B5EF4-FFF2-40B4-BE49-F238E27FC236}">
                <a16:creationId xmlns:a16="http://schemas.microsoft.com/office/drawing/2014/main" id="{DF24386C-B89C-EFA4-FBD8-FC01E5C86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Title 1">
            <a:extLst>
              <a:ext uri="{FF2B5EF4-FFF2-40B4-BE49-F238E27FC236}">
                <a16:creationId xmlns:a16="http://schemas.microsoft.com/office/drawing/2014/main" id="{9CD3FD0D-AEEA-9228-5FFB-625EBE5B3FFD}"/>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2.1. QUY TRÌNH XÂY DỰNG DỮ LIỆU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817710B3-57D9-FA4D-615F-31BBCD5B06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59422" y="1143000"/>
            <a:ext cx="8073156" cy="4571999"/>
          </a:xfrm>
          <a:prstGeom prst="rect">
            <a:avLst/>
          </a:prstGeom>
        </p:spPr>
      </p:pic>
      <p:sp>
        <p:nvSpPr>
          <p:cNvPr id="10" name="Hộp Văn bản 7">
            <a:extLst>
              <a:ext uri="{FF2B5EF4-FFF2-40B4-BE49-F238E27FC236}">
                <a16:creationId xmlns:a16="http://schemas.microsoft.com/office/drawing/2014/main" id="{466CBAF5-F266-F1B7-4F82-631E6BDE24F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C815732F-B16B-0531-2820-98AE4CF77894}"/>
                  </a:ext>
                </a:extLst>
              </p14:cNvPr>
              <p14:cNvContentPartPr/>
              <p14:nvPr/>
            </p14:nvContentPartPr>
            <p14:xfrm>
              <a:off x="7327080" y="5336640"/>
              <a:ext cx="360" cy="360"/>
            </p14:xfrm>
          </p:contentPart>
        </mc:Choice>
        <mc:Fallback xmlns="">
          <p:pic>
            <p:nvPicPr>
              <p:cNvPr id="2" name="Ink 1">
                <a:extLst>
                  <a:ext uri="{FF2B5EF4-FFF2-40B4-BE49-F238E27FC236}">
                    <a16:creationId xmlns:a16="http://schemas.microsoft.com/office/drawing/2014/main" id="{C815732F-B16B-0531-2820-98AE4CF77894}"/>
                  </a:ext>
                </a:extLst>
              </p:cNvPr>
              <p:cNvPicPr/>
              <p:nvPr/>
            </p:nvPicPr>
            <p:blipFill>
              <a:blip r:embed="rId7"/>
              <a:stretch>
                <a:fillRect/>
              </a:stretch>
            </p:blipFill>
            <p:spPr>
              <a:xfrm>
                <a:off x="7317720" y="5327280"/>
                <a:ext cx="19080" cy="19080"/>
              </a:xfrm>
              <a:prstGeom prst="rect">
                <a:avLst/>
              </a:prstGeom>
            </p:spPr>
          </p:pic>
        </mc:Fallback>
      </mc:AlternateContent>
      <p:sp>
        <p:nvSpPr>
          <p:cNvPr id="3" name="Hộp Văn bản 5">
            <a:extLst>
              <a:ext uri="{FF2B5EF4-FFF2-40B4-BE49-F238E27FC236}">
                <a16:creationId xmlns:a16="http://schemas.microsoft.com/office/drawing/2014/main" id="{E1E8651F-1C3B-16B7-41ED-006548BE147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258194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2.2. DỮ LIỆU THÔ</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12</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sp>
        <p:nvSpPr>
          <p:cNvPr id="12" name="TextBox 11">
            <a:extLst>
              <a:ext uri="{FF2B5EF4-FFF2-40B4-BE49-F238E27FC236}">
                <a16:creationId xmlns:a16="http://schemas.microsoft.com/office/drawing/2014/main" id="{9325506C-57FF-2DD9-8A2B-8EF23372C825}"/>
              </a:ext>
            </a:extLst>
          </p:cNvPr>
          <p:cNvSpPr txBox="1"/>
          <p:nvPr/>
        </p:nvSpPr>
        <p:spPr>
          <a:xfrm>
            <a:off x="332508" y="5355898"/>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4. </a:t>
            </a:r>
            <a:r>
              <a:rPr lang="vi-VN" sz="1800">
                <a:effectLst/>
                <a:latin typeface="Calibri (Body)"/>
                <a:ea typeface="Calibri" panose="020F0502020204030204" pitchFamily="34" charset="0"/>
                <a:cs typeface="Times New Roman" panose="02020603050405020304" pitchFamily="18" charset="0"/>
              </a:rPr>
              <a:t>Toàn </a:t>
            </a:r>
            <a:r>
              <a:rPr lang="vi-VN" sz="1800" dirty="0">
                <a:effectLst/>
                <a:latin typeface="Calibri (Body)"/>
                <a:ea typeface="Calibri" panose="020F0502020204030204" pitchFamily="34" charset="0"/>
                <a:cs typeface="Times New Roman" panose="02020603050405020304" pitchFamily="18" charset="0"/>
              </a:rPr>
              <a:t>thư, </a:t>
            </a:r>
            <a:r>
              <a:rPr lang="vi-VN" sz="1800" dirty="0" err="1">
                <a:effectLst/>
                <a:latin typeface="Calibri (Body)"/>
                <a:ea typeface="Calibri" panose="020F0502020204030204" pitchFamily="34" charset="0"/>
                <a:cs typeface="Times New Roman" panose="02020603050405020304" pitchFamily="18" charset="0"/>
              </a:rPr>
              <a:t>Quyển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thủ</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tờ</a:t>
            </a:r>
            <a:r>
              <a:rPr lang="vi-VN" sz="1800" dirty="0">
                <a:effectLst/>
                <a:latin typeface="Calibri (Body)"/>
                <a:ea typeface="Calibri" panose="020F0502020204030204" pitchFamily="34" charset="0"/>
                <a:cs typeface="Times New Roman" panose="02020603050405020304" pitchFamily="18" charset="0"/>
              </a:rPr>
              <a:t> 1a trên </a:t>
            </a:r>
            <a:r>
              <a:rPr lang="vi-VN" sz="1800" dirty="0" err="1">
                <a:effectLst/>
                <a:latin typeface="Calibri (Body)"/>
                <a:ea typeface="Calibri" panose="020F0502020204030204" pitchFamily="34" charset="0"/>
                <a:cs typeface="Times New Roman" panose="02020603050405020304" pitchFamily="18" charset="0"/>
              </a:rPr>
              <a:t>website</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của</a:t>
            </a:r>
            <a:r>
              <a:rPr lang="vi-VN" sz="1800" dirty="0">
                <a:effectLst/>
                <a:latin typeface="Calibri (Body)"/>
                <a:ea typeface="Calibri" panose="020F0502020204030204" pitchFamily="34" charset="0"/>
                <a:cs typeface="Times New Roman" panose="02020603050405020304" pitchFamily="18" charset="0"/>
              </a:rPr>
              <a:t> VNPF</a:t>
            </a:r>
            <a:endParaRPr lang="en-US" sz="1800" dirty="0">
              <a:effectLst/>
              <a:latin typeface="Calibri (Body)"/>
              <a:ea typeface="Calibri" panose="020F0502020204030204" pitchFamily="34" charset="0"/>
              <a:cs typeface="Times New Roman" panose="02020603050405020304" pitchFamily="18" charset="0"/>
            </a:endParaRPr>
          </a:p>
        </p:txBody>
      </p:sp>
      <p:pic>
        <p:nvPicPr>
          <p:cNvPr id="9" name="Picture 8" descr="A picture containing calendar&#10;&#10;Description automatically generated">
            <a:extLst>
              <a:ext uri="{FF2B5EF4-FFF2-40B4-BE49-F238E27FC236}">
                <a16:creationId xmlns:a16="http://schemas.microsoft.com/office/drawing/2014/main" id="{7EBDDAE5-B343-FB69-5FAA-61355FDFE924}"/>
              </a:ext>
            </a:extLst>
          </p:cNvPr>
          <p:cNvPicPr>
            <a:picLocks noChangeAspect="1"/>
          </p:cNvPicPr>
          <p:nvPr/>
        </p:nvPicPr>
        <p:blipFill rotWithShape="1">
          <a:blip r:embed="rId3"/>
          <a:srcRect r="2769"/>
          <a:stretch/>
        </p:blipFill>
        <p:spPr bwMode="auto">
          <a:xfrm>
            <a:off x="918786" y="1241098"/>
            <a:ext cx="5023517" cy="411480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EC0CC274-EBAB-8E27-E5BF-DDD49510EDB7}"/>
              </a:ext>
            </a:extLst>
          </p:cNvPr>
          <p:cNvGraphicFramePr>
            <a:graphicFrameLocks noGrp="1"/>
          </p:cNvGraphicFramePr>
          <p:nvPr>
            <p:extLst>
              <p:ext uri="{D42A27DB-BD31-4B8C-83A1-F6EECF244321}">
                <p14:modId xmlns:p14="http://schemas.microsoft.com/office/powerpoint/2010/main" val="4182899387"/>
              </p:ext>
            </p:extLst>
          </p:nvPr>
        </p:nvGraphicFramePr>
        <p:xfrm>
          <a:off x="6873111" y="1640138"/>
          <a:ext cx="4556890" cy="3689350"/>
        </p:xfrm>
        <a:graphic>
          <a:graphicData uri="http://schemas.openxmlformats.org/drawingml/2006/table">
            <a:tbl>
              <a:tblPr firstRow="1" firstCol="1" bandRow="1">
                <a:tableStyleId>{5940675A-B579-460E-94D1-54222C63F5DA}</a:tableStyleId>
              </a:tblPr>
              <a:tblGrid>
                <a:gridCol w="2866285">
                  <a:extLst>
                    <a:ext uri="{9D8B030D-6E8A-4147-A177-3AD203B41FA5}">
                      <a16:colId xmlns:a16="http://schemas.microsoft.com/office/drawing/2014/main" val="1657052208"/>
                    </a:ext>
                  </a:extLst>
                </a:gridCol>
                <a:gridCol w="1690605">
                  <a:extLst>
                    <a:ext uri="{9D8B030D-6E8A-4147-A177-3AD203B41FA5}">
                      <a16:colId xmlns:a16="http://schemas.microsoft.com/office/drawing/2014/main" val="1250442534"/>
                    </a:ext>
                  </a:extLst>
                </a:gridCol>
              </a:tblGrid>
              <a:tr h="0">
                <a:tc>
                  <a:txBody>
                    <a:bodyPr/>
                    <a:lstStyle/>
                    <a:p>
                      <a:pPr marL="0" marR="0" algn="ctr">
                        <a:lnSpc>
                          <a:spcPct val="150000"/>
                        </a:lnSpc>
                        <a:spcBef>
                          <a:spcPts val="0"/>
                        </a:spcBef>
                        <a:spcAft>
                          <a:spcPts val="0"/>
                        </a:spcAft>
                      </a:pPr>
                      <a:r>
                        <a:rPr lang="en-US" sz="1800" b="1" dirty="0" err="1">
                          <a:effectLst/>
                          <a:latin typeface="Calibri (Body)"/>
                        </a:rPr>
                        <a:t>Tên</a:t>
                      </a:r>
                      <a:r>
                        <a:rPr lang="en-US" sz="1800" b="1" dirty="0">
                          <a:effectLst/>
                          <a:latin typeface="Calibri (Body)"/>
                        </a:rPr>
                        <a:t> </a:t>
                      </a:r>
                      <a:r>
                        <a:rPr lang="en-US" sz="1800" b="1" dirty="0" err="1">
                          <a:effectLst/>
                          <a:latin typeface="Calibri (Body)"/>
                        </a:rPr>
                        <a:t>tác</a:t>
                      </a:r>
                      <a:r>
                        <a:rPr lang="en-US" sz="1800" b="1" dirty="0">
                          <a:effectLst/>
                          <a:latin typeface="Calibri (Body)"/>
                        </a:rPr>
                        <a:t> </a:t>
                      </a:r>
                      <a:r>
                        <a:rPr lang="en-US" sz="1800" b="1" dirty="0" err="1">
                          <a:effectLst/>
                          <a:latin typeface="Calibri (Body)"/>
                        </a:rPr>
                        <a:t>phẩm</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b="1" dirty="0" err="1">
                          <a:effectLst/>
                          <a:latin typeface="Calibri (Body)"/>
                        </a:rPr>
                        <a:t>Số</a:t>
                      </a:r>
                      <a:r>
                        <a:rPr lang="en-US" sz="1800" b="1" dirty="0">
                          <a:effectLst/>
                          <a:latin typeface="Calibri (Body)"/>
                        </a:rPr>
                        <a:t> </a:t>
                      </a:r>
                      <a:r>
                        <a:rPr lang="en-US" sz="1800" b="1" dirty="0" err="1">
                          <a:effectLst/>
                          <a:latin typeface="Calibri (Body)"/>
                        </a:rPr>
                        <a:t>lượng</a:t>
                      </a:r>
                      <a:r>
                        <a:rPr lang="en-US" sz="1800" b="1" dirty="0">
                          <a:effectLst/>
                          <a:latin typeface="Calibri (Body)"/>
                        </a:rPr>
                        <a:t> page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4656873"/>
                  </a:ext>
                </a:extLst>
              </a:tr>
              <a:tr h="0">
                <a:tc>
                  <a:txBody>
                    <a:bodyPr/>
                    <a:lstStyle/>
                    <a:p>
                      <a:pPr marL="0" marR="0">
                        <a:lnSpc>
                          <a:spcPct val="150000"/>
                        </a:lnSpc>
                        <a:spcBef>
                          <a:spcPts val="0"/>
                        </a:spcBef>
                        <a:spcAft>
                          <a:spcPts val="0"/>
                        </a:spcAft>
                      </a:pPr>
                      <a:r>
                        <a:rPr lang="en-US" sz="1800">
                          <a:effectLst/>
                          <a:latin typeface="Calibri (Body)"/>
                        </a:rPr>
                        <a:t>Lục Vân Tiên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104</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0571479"/>
                  </a:ext>
                </a:extLst>
              </a:tr>
              <a:tr h="0">
                <a:tc>
                  <a:txBody>
                    <a:bodyPr/>
                    <a:lstStyle/>
                    <a:p>
                      <a:pPr marL="0" marR="0">
                        <a:lnSpc>
                          <a:spcPct val="150000"/>
                        </a:lnSpc>
                        <a:spcBef>
                          <a:spcPts val="0"/>
                        </a:spcBef>
                        <a:spcAft>
                          <a:spcPts val="0"/>
                        </a:spcAft>
                      </a:pPr>
                      <a:r>
                        <a:rPr lang="en-US" sz="1800">
                          <a:effectLst/>
                          <a:latin typeface="Calibri (Body)"/>
                        </a:rPr>
                        <a:t>Truyện Kiều bản 1866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00FF00"/>
                          </a:highlight>
                          <a:latin typeface="Calibri (Body)"/>
                        </a:rPr>
                        <a:t>100</a:t>
                      </a:r>
                      <a:endParaRPr lang="en-US" sz="1800" dirty="0">
                        <a:effectLst/>
                        <a:highlight>
                          <a:srgbClr val="00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8423835"/>
                  </a:ext>
                </a:extLst>
              </a:tr>
              <a:tr h="0">
                <a:tc>
                  <a:txBody>
                    <a:bodyPr/>
                    <a:lstStyle/>
                    <a:p>
                      <a:pPr marL="0" marR="0">
                        <a:lnSpc>
                          <a:spcPct val="150000"/>
                        </a:lnSpc>
                        <a:spcBef>
                          <a:spcPts val="0"/>
                        </a:spcBef>
                        <a:spcAft>
                          <a:spcPts val="0"/>
                        </a:spcAft>
                      </a:pPr>
                      <a:r>
                        <a:rPr lang="en-US" sz="1800">
                          <a:effectLst/>
                          <a:latin typeface="Calibri (Body)"/>
                        </a:rPr>
                        <a:t>Truyện Kiều bản 1871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136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93756355"/>
                  </a:ext>
                </a:extLst>
              </a:tr>
              <a:tr h="0">
                <a:tc>
                  <a:txBody>
                    <a:bodyPr/>
                    <a:lstStyle/>
                    <a:p>
                      <a:pPr marL="0" marR="0">
                        <a:lnSpc>
                          <a:spcPct val="150000"/>
                        </a:lnSpc>
                        <a:spcBef>
                          <a:spcPts val="0"/>
                        </a:spcBef>
                        <a:spcAft>
                          <a:spcPts val="0"/>
                        </a:spcAft>
                      </a:pPr>
                      <a:r>
                        <a:rPr lang="en-US" sz="1800">
                          <a:effectLst/>
                          <a:latin typeface="Calibri (Body)"/>
                        </a:rPr>
                        <a:t>Truyện Kiều bản 1872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163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6106938"/>
                  </a:ext>
                </a:extLst>
              </a:tr>
              <a:tr h="0">
                <a:tc>
                  <a:txBody>
                    <a:bodyPr/>
                    <a:lstStyle/>
                    <a:p>
                      <a:pPr marL="0" marR="0">
                        <a:lnSpc>
                          <a:spcPct val="150000"/>
                        </a:lnSpc>
                        <a:spcBef>
                          <a:spcPts val="0"/>
                        </a:spcBef>
                        <a:spcAft>
                          <a:spcPts val="0"/>
                        </a:spcAft>
                      </a:pPr>
                      <a:r>
                        <a:rPr lang="en-US" sz="1800">
                          <a:effectLst/>
                          <a:latin typeface="Calibri (Body)"/>
                        </a:rPr>
                        <a:t>ĐVSKTT Quyển Thủ</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107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6668946"/>
                  </a:ext>
                </a:extLst>
              </a:tr>
              <a:tr h="0">
                <a:tc>
                  <a:txBody>
                    <a:bodyPr/>
                    <a:lstStyle/>
                    <a:p>
                      <a:pPr marL="0" marR="0">
                        <a:lnSpc>
                          <a:spcPct val="150000"/>
                        </a:lnSpc>
                        <a:spcBef>
                          <a:spcPts val="0"/>
                        </a:spcBef>
                        <a:spcAft>
                          <a:spcPts val="0"/>
                        </a:spcAft>
                      </a:pPr>
                      <a:r>
                        <a:rPr lang="vi-VN" sz="1800">
                          <a:effectLst/>
                          <a:latin typeface="Calibri (Body)"/>
                        </a:rPr>
                        <a:t>ĐVSKTT Ngoại kỷ toàn thư</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178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7265165"/>
                  </a:ext>
                </a:extLst>
              </a:tr>
              <a:tr h="0">
                <a:tc>
                  <a:txBody>
                    <a:bodyPr/>
                    <a:lstStyle/>
                    <a:p>
                      <a:pPr marL="0" marR="0">
                        <a:lnSpc>
                          <a:spcPct val="150000"/>
                        </a:lnSpc>
                        <a:spcBef>
                          <a:spcPts val="0"/>
                        </a:spcBef>
                        <a:spcAft>
                          <a:spcPts val="0"/>
                        </a:spcAft>
                      </a:pPr>
                      <a:r>
                        <a:rPr lang="vi-VN" sz="1800">
                          <a:effectLst/>
                          <a:latin typeface="Calibri (Body)"/>
                        </a:rPr>
                        <a:t>ĐVSKTT Bản kỷ toàn thư</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FFFF00"/>
                          </a:highlight>
                          <a:latin typeface="Calibri (Body)"/>
                        </a:rPr>
                        <a:t>933</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8594861"/>
                  </a:ext>
                </a:extLst>
              </a:tr>
              <a:tr h="0">
                <a:tc>
                  <a:txBody>
                    <a:bodyPr/>
                    <a:lstStyle/>
                    <a:p>
                      <a:pPr marL="0" marR="0">
                        <a:lnSpc>
                          <a:spcPct val="150000"/>
                        </a:lnSpc>
                        <a:spcBef>
                          <a:spcPts val="0"/>
                        </a:spcBef>
                        <a:spcAft>
                          <a:spcPts val="0"/>
                        </a:spcAft>
                      </a:pPr>
                      <a:r>
                        <a:rPr lang="vi-VN" sz="1800">
                          <a:effectLst/>
                          <a:latin typeface="Calibri (Body)"/>
                        </a:rPr>
                        <a:t>ĐVSKTT Bản kỷ thực lục</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787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197258"/>
                  </a:ext>
                </a:extLst>
              </a:tr>
              <a:tr h="0">
                <a:tc>
                  <a:txBody>
                    <a:bodyPr/>
                    <a:lstStyle/>
                    <a:p>
                      <a:pPr marL="0" marR="0">
                        <a:lnSpc>
                          <a:spcPct val="150000"/>
                        </a:lnSpc>
                        <a:spcBef>
                          <a:spcPts val="0"/>
                        </a:spcBef>
                        <a:spcAft>
                          <a:spcPts val="0"/>
                        </a:spcAft>
                      </a:pPr>
                      <a:r>
                        <a:rPr lang="vi-VN" sz="1800">
                          <a:effectLst/>
                          <a:latin typeface="Calibri (Body)"/>
                        </a:rPr>
                        <a:t>ĐVSKTT Bản kỷ tục biên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latin typeface="Calibri (Body)"/>
                        </a:rPr>
                        <a:t>448</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8468708"/>
                  </a:ext>
                </a:extLst>
              </a:tr>
            </a:tbl>
          </a:graphicData>
        </a:graphic>
      </p:graphicFrame>
      <p:sp>
        <p:nvSpPr>
          <p:cNvPr id="13" name="TextBox 12">
            <a:extLst>
              <a:ext uri="{FF2B5EF4-FFF2-40B4-BE49-F238E27FC236}">
                <a16:creationId xmlns:a16="http://schemas.microsoft.com/office/drawing/2014/main" id="{845868DD-5230-2CDF-2DE5-51E8D8888705}"/>
              </a:ext>
            </a:extLst>
          </p:cNvPr>
          <p:cNvSpPr txBox="1"/>
          <p:nvPr/>
        </p:nvSpPr>
        <p:spPr>
          <a:xfrm>
            <a:off x="5950123" y="112426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ea typeface="Calibri" panose="020F0502020204030204" pitchFamily="34" charset="0"/>
                <a:cs typeface="Times New Roman" panose="02020603050405020304" pitchFamily="18" charset="0"/>
              </a:rPr>
              <a:t>Bảng</a:t>
            </a:r>
            <a:r>
              <a:rPr lang="en-US">
                <a:ea typeface="Calibri" panose="020F0502020204030204" pitchFamily="34" charset="0"/>
                <a:cs typeface="Times New Roman" panose="02020603050405020304" pitchFamily="18" charset="0"/>
              </a:rPr>
              <a:t> 1.</a:t>
            </a:r>
            <a:r>
              <a:rPr lang="en-US" sz="180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Thống</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kê</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dữ</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liệu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thô</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sau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khi</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thập</a:t>
            </a:r>
            <a:endParaRPr lang="en-US" sz="1800" dirty="0">
              <a:effectLst/>
              <a:ea typeface="Calibri" panose="020F0502020204030204" pitchFamily="34" charset="0"/>
              <a:cs typeface="Times New Roman" panose="02020603050405020304" pitchFamily="18" charset="0"/>
            </a:endParaRPr>
          </a:p>
        </p:txBody>
      </p:sp>
      <p:pic>
        <p:nvPicPr>
          <p:cNvPr id="14" name="Hình ảnh 9">
            <a:hlinkClick r:id="rId4" action="ppaction://hlinksldjump"/>
            <a:extLst>
              <a:ext uri="{FF2B5EF4-FFF2-40B4-BE49-F238E27FC236}">
                <a16:creationId xmlns:a16="http://schemas.microsoft.com/office/drawing/2014/main" id="{D4E5FEF9-2160-932B-08D5-2559B5F62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4" name="Hộp Văn bản 5">
            <a:extLst>
              <a:ext uri="{FF2B5EF4-FFF2-40B4-BE49-F238E27FC236}">
                <a16:creationId xmlns:a16="http://schemas.microsoft.com/office/drawing/2014/main" id="{610B59D3-173B-5EBD-CE63-FC0491573C29}"/>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306416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2.3. ĐẶC ĐIỂM TÀI LIỆU HÁN-NÔM</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13</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14" name="Picture 13" descr="A picture containing text, receipt, document&#10;&#10;Description automatically generated">
            <a:extLst>
              <a:ext uri="{FF2B5EF4-FFF2-40B4-BE49-F238E27FC236}">
                <a16:creationId xmlns:a16="http://schemas.microsoft.com/office/drawing/2014/main" id="{7669CD56-DFC4-94F1-2450-4E38C8B781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9036" y="1121027"/>
            <a:ext cx="3162952" cy="4114800"/>
          </a:xfrm>
          <a:prstGeom prst="rect">
            <a:avLst/>
          </a:prstGeom>
          <a:noFill/>
          <a:ln>
            <a:noFill/>
          </a:ln>
        </p:spPr>
      </p:pic>
      <p:pic>
        <p:nvPicPr>
          <p:cNvPr id="15" name="Picture 14" descr="A close-up of a document&#10;&#10;Description automatically generated with medium confidence">
            <a:extLst>
              <a:ext uri="{FF2B5EF4-FFF2-40B4-BE49-F238E27FC236}">
                <a16:creationId xmlns:a16="http://schemas.microsoft.com/office/drawing/2014/main" id="{DAB224E9-1CFA-B87C-DC82-C369D21E16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79155" y="1121027"/>
            <a:ext cx="2679250" cy="4114800"/>
          </a:xfrm>
          <a:prstGeom prst="rect">
            <a:avLst/>
          </a:prstGeom>
          <a:noFill/>
          <a:ln>
            <a:noFill/>
          </a:ln>
        </p:spPr>
      </p:pic>
      <p:sp>
        <p:nvSpPr>
          <p:cNvPr id="17" name="TextBox 16">
            <a:extLst>
              <a:ext uri="{FF2B5EF4-FFF2-40B4-BE49-F238E27FC236}">
                <a16:creationId xmlns:a16="http://schemas.microsoft.com/office/drawing/2014/main" id="{927E0091-97D5-BEE0-845B-A33EB21B5BBE}"/>
              </a:ext>
            </a:extLst>
          </p:cNvPr>
          <p:cNvSpPr txBox="1"/>
          <p:nvPr/>
        </p:nvSpPr>
        <p:spPr>
          <a:xfrm>
            <a:off x="1820373" y="5235827"/>
            <a:ext cx="3380278" cy="880369"/>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5. Cấu </a:t>
            </a:r>
            <a:r>
              <a:rPr lang="en-US" sz="1800" dirty="0" err="1">
                <a:effectLst/>
                <a:latin typeface="Calibri (Body)"/>
                <a:ea typeface="Calibri" panose="020F0502020204030204" pitchFamily="34" charset="0"/>
                <a:cs typeface="Times New Roman" panose="02020603050405020304" pitchFamily="18" charset="0"/>
              </a:rPr>
              <a:t>trúc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thường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thấy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trong</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các</a:t>
            </a:r>
            <a:r>
              <a:rPr lang="en-US" sz="1800">
                <a:effectLst/>
                <a:latin typeface="Calibri (Body)"/>
                <a:ea typeface="Calibri" panose="020F0502020204030204" pitchFamily="34" charset="0"/>
                <a:cs typeface="Times New Roman" panose="02020603050405020304" pitchFamily="18" charset="0"/>
              </a:rPr>
              <a:t> tác </a:t>
            </a:r>
            <a:r>
              <a:rPr lang="en-US" sz="1800" dirty="0" err="1">
                <a:effectLst/>
                <a:latin typeface="Calibri (Body)"/>
                <a:ea typeface="Calibri" panose="020F0502020204030204" pitchFamily="34" charset="0"/>
                <a:cs typeface="Times New Roman" panose="02020603050405020304" pitchFamily="18" charset="0"/>
              </a:rPr>
              <a:t>phẩm</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thơ</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lục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bát</a:t>
            </a:r>
            <a:endParaRPr lang="en-US" sz="1800" dirty="0">
              <a:effectLst/>
              <a:latin typeface="Calibri (Body)"/>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16B32AE3-C12B-FEE3-F530-4D755AA4C28C}"/>
              </a:ext>
            </a:extLst>
          </p:cNvPr>
          <p:cNvSpPr txBox="1"/>
          <p:nvPr/>
        </p:nvSpPr>
        <p:spPr>
          <a:xfrm>
            <a:off x="7111337" y="5235827"/>
            <a:ext cx="3260290" cy="880369"/>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6. </a:t>
            </a:r>
            <a:r>
              <a:rPr lang="vi-VN" sz="1800">
                <a:effectLst/>
                <a:latin typeface="Calibri (Body)"/>
                <a:ea typeface="Calibri" panose="020F0502020204030204" pitchFamily="34" charset="0"/>
                <a:cs typeface="Times New Roman" panose="02020603050405020304" pitchFamily="18" charset="0"/>
              </a:rPr>
              <a:t>Cấu </a:t>
            </a:r>
            <a:r>
              <a:rPr lang="vi-VN" sz="1800" dirty="0" err="1">
                <a:effectLst/>
                <a:latin typeface="Calibri (Body)"/>
                <a:ea typeface="Calibri" panose="020F0502020204030204" pitchFamily="34" charset="0"/>
                <a:cs typeface="Times New Roman" panose="02020603050405020304" pitchFamily="18" charset="0"/>
              </a:rPr>
              <a:t>trúc</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bất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định</a:t>
            </a:r>
            <a:r>
              <a:rPr lang="vi-VN" sz="1800" dirty="0">
                <a:effectLst/>
                <a:latin typeface="Calibri (Body)"/>
                <a:ea typeface="Calibri" panose="020F0502020204030204" pitchFamily="34" charset="0"/>
                <a:cs typeface="Times New Roman" panose="02020603050405020304" pitchFamily="18" charset="0"/>
              </a:rPr>
              <a:t> trong </a:t>
            </a:r>
            <a:r>
              <a:rPr lang="vi-VN" sz="1800" dirty="0" err="1">
                <a:effectLst/>
                <a:latin typeface="Calibri (Body)"/>
                <a:ea typeface="Calibri" panose="020F0502020204030204" pitchFamily="34" charset="0"/>
                <a:cs typeface="Times New Roman" panose="02020603050405020304" pitchFamily="18" charset="0"/>
              </a:rPr>
              <a:t>Đại</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Việt</a:t>
            </a:r>
            <a:r>
              <a:rPr lang="vi-VN" sz="1800" dirty="0">
                <a:effectLst/>
                <a:latin typeface="Calibri (Body)"/>
                <a:ea typeface="Calibri" panose="020F0502020204030204" pitchFamily="34" charset="0"/>
                <a:cs typeface="Times New Roman" panose="02020603050405020304" pitchFamily="18" charset="0"/>
              </a:rPr>
              <a:t> </a:t>
            </a:r>
            <a:r>
              <a:rPr lang="vi-VN" sz="1800" err="1">
                <a:effectLst/>
                <a:latin typeface="Calibri (Body)"/>
                <a:ea typeface="Calibri" panose="020F0502020204030204" pitchFamily="34" charset="0"/>
                <a:cs typeface="Times New Roman" panose="02020603050405020304" pitchFamily="18" charset="0"/>
              </a:rPr>
              <a:t>Sử</a:t>
            </a:r>
            <a:r>
              <a:rPr lang="vi-VN" sz="1800">
                <a:effectLst/>
                <a:latin typeface="Calibri (Body)"/>
                <a:ea typeface="Calibri" panose="020F0502020204030204" pitchFamily="34" charset="0"/>
                <a:cs typeface="Times New Roman" panose="02020603050405020304" pitchFamily="18" charset="0"/>
              </a:rPr>
              <a:t> K</a:t>
            </a:r>
            <a:r>
              <a:rPr lang="en-US">
                <a:latin typeface="Calibri (Body)"/>
                <a:ea typeface="Calibri" panose="020F0502020204030204" pitchFamily="34" charset="0"/>
                <a:cs typeface="Times New Roman" panose="02020603050405020304" pitchFamily="18" charset="0"/>
              </a:rPr>
              <a:t>ý</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Toàn</a:t>
            </a:r>
            <a:r>
              <a:rPr lang="vi-VN" sz="1800" dirty="0">
                <a:effectLst/>
                <a:latin typeface="Calibri (Body)"/>
                <a:ea typeface="Calibri" panose="020F0502020204030204" pitchFamily="34" charset="0"/>
                <a:cs typeface="Times New Roman" panose="02020603050405020304" pitchFamily="18" charset="0"/>
              </a:rPr>
              <a:t> Thư</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5" action="ppaction://hlinksldjump"/>
            <a:extLst>
              <a:ext uri="{FF2B5EF4-FFF2-40B4-BE49-F238E27FC236}">
                <a16:creationId xmlns:a16="http://schemas.microsoft.com/office/drawing/2014/main" id="{0DB6DFC2-054C-F8BD-0730-CAE166333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660D0EF8-5698-0656-38CF-79DE97BD2D2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69465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2.4. CÁCH GÁN NHÃN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14</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sp>
        <p:nvSpPr>
          <p:cNvPr id="17" name="TextBox 16">
            <a:extLst>
              <a:ext uri="{FF2B5EF4-FFF2-40B4-BE49-F238E27FC236}">
                <a16:creationId xmlns:a16="http://schemas.microsoft.com/office/drawing/2014/main" id="{927E0091-97D5-BEE0-845B-A33EB21B5BBE}"/>
              </a:ext>
            </a:extLst>
          </p:cNvPr>
          <p:cNvSpPr txBox="1"/>
          <p:nvPr/>
        </p:nvSpPr>
        <p:spPr>
          <a:xfrm>
            <a:off x="1848594" y="5232904"/>
            <a:ext cx="3171082" cy="880369"/>
          </a:xfrm>
          <a:prstGeom prst="rect">
            <a:avLst/>
          </a:prstGeom>
          <a:noFill/>
        </p:spPr>
        <p:txBody>
          <a:bodyPr wrap="square">
            <a:spAutoFit/>
          </a:bodyPr>
          <a:lstStyle/>
          <a:p>
            <a:pPr marL="180340" algn="ctr">
              <a:lnSpc>
                <a:spcPct val="150000"/>
              </a:lnSpc>
              <a:spcAft>
                <a:spcPts val="600"/>
              </a:spcAft>
            </a:pPr>
            <a:r>
              <a:rPr lang="en-US"/>
              <a:t>Hình 7. Minh </a:t>
            </a:r>
            <a:r>
              <a:rPr lang="en-US" dirty="0" err="1"/>
              <a:t>họa</a:t>
            </a:r>
            <a:r>
              <a:rPr lang="en-US" dirty="0"/>
              <a:t> </a:t>
            </a:r>
            <a:r>
              <a:rPr lang="en-US" dirty="0" err="1"/>
              <a:t>một</a:t>
            </a:r>
            <a:r>
              <a:rPr lang="en-US" dirty="0"/>
              <a:t> </a:t>
            </a:r>
            <a:r>
              <a:rPr lang="en-US" dirty="0" err="1"/>
              <a:t>cột</a:t>
            </a:r>
            <a:r>
              <a:rPr lang="en-US" dirty="0"/>
              <a:t> </a:t>
            </a:r>
            <a:r>
              <a:rPr lang="en-US" dirty="0" err="1"/>
              <a:t>có</a:t>
            </a:r>
            <a:r>
              <a:rPr lang="en-US" dirty="0"/>
              <a:t> </a:t>
            </a:r>
            <a:r>
              <a:rPr lang="en-US" dirty="0" err="1"/>
              <a:t>thể</a:t>
            </a:r>
            <a:r>
              <a:rPr lang="en-US" dirty="0"/>
              <a:t> </a:t>
            </a:r>
            <a:r>
              <a:rPr lang="en-US" dirty="0" err="1"/>
              <a:t>gồm</a:t>
            </a:r>
            <a:r>
              <a:rPr lang="en-US" dirty="0"/>
              <a:t> </a:t>
            </a:r>
            <a:r>
              <a:rPr lang="en-US" dirty="0" err="1"/>
              <a:t>nhiều</a:t>
            </a:r>
            <a:r>
              <a:rPr lang="en-US" dirty="0"/>
              <a:t> bounding box</a:t>
            </a:r>
          </a:p>
        </p:txBody>
      </p:sp>
      <p:sp>
        <p:nvSpPr>
          <p:cNvPr id="18" name="TextBox 17">
            <a:extLst>
              <a:ext uri="{FF2B5EF4-FFF2-40B4-BE49-F238E27FC236}">
                <a16:creationId xmlns:a16="http://schemas.microsoft.com/office/drawing/2014/main" id="{16B32AE3-C12B-FEE3-F530-4D755AA4C28C}"/>
              </a:ext>
            </a:extLst>
          </p:cNvPr>
          <p:cNvSpPr txBox="1"/>
          <p:nvPr/>
        </p:nvSpPr>
        <p:spPr>
          <a:xfrm>
            <a:off x="6924821" y="5235827"/>
            <a:ext cx="3692666" cy="880369"/>
          </a:xfrm>
          <a:prstGeom prst="rect">
            <a:avLst/>
          </a:prstGeom>
          <a:noFill/>
        </p:spPr>
        <p:txBody>
          <a:bodyPr wrap="square">
            <a:spAutoFit/>
          </a:bodyPr>
          <a:lstStyle/>
          <a:p>
            <a:pPr marL="180340" marR="0" algn="ctr">
              <a:lnSpc>
                <a:spcPct val="150000"/>
              </a:lnSpc>
              <a:spcBef>
                <a:spcPts val="0"/>
              </a:spcBef>
              <a:spcAft>
                <a:spcPts val="600"/>
              </a:spcAft>
            </a:pPr>
            <a:r>
              <a:rPr lang="en-US">
                <a:latin typeface="Calibri (Body)"/>
                <a:ea typeface="Calibri" panose="020F0502020204030204" pitchFamily="34" charset="0"/>
                <a:cs typeface="Times New Roman" panose="02020603050405020304" pitchFamily="18" charset="0"/>
              </a:rPr>
              <a:t>Hình 8. </a:t>
            </a:r>
            <a:r>
              <a:rPr lang="vi-VN">
                <a:latin typeface="Calibri (Body)"/>
                <a:ea typeface="Calibri" panose="020F0502020204030204" pitchFamily="34" charset="0"/>
                <a:cs typeface="Times New Roman" panose="02020603050405020304" pitchFamily="18" charset="0"/>
              </a:rPr>
              <a:t>Cách </a:t>
            </a:r>
            <a:r>
              <a:rPr lang="vi-VN" dirty="0" err="1">
                <a:latin typeface="Calibri (Body)"/>
                <a:ea typeface="Calibri" panose="020F0502020204030204" pitchFamily="34" charset="0"/>
                <a:cs typeface="Times New Roman" panose="02020603050405020304" pitchFamily="18" charset="0"/>
              </a:rPr>
              <a:t>gán</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nhãn</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với</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vị</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trí</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và</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số</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lượng</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ký</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tự</a:t>
            </a:r>
            <a:r>
              <a:rPr lang="vi-VN" dirty="0">
                <a:latin typeface="Calibri (Body)"/>
                <a:ea typeface="Calibri" panose="020F0502020204030204" pitchFamily="34" charset="0"/>
                <a:cs typeface="Times New Roman" panose="02020603050405020304" pitchFamily="18" charset="0"/>
              </a:rPr>
              <a:t> cho </a:t>
            </a:r>
            <a:r>
              <a:rPr lang="vi-VN" dirty="0" err="1">
                <a:latin typeface="Calibri (Body)"/>
                <a:ea typeface="Calibri" panose="020F0502020204030204" pitchFamily="34" charset="0"/>
                <a:cs typeface="Times New Roman" panose="02020603050405020304" pitchFamily="18" charset="0"/>
              </a:rPr>
              <a:t>Patch</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màu</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đỏ</a:t>
            </a:r>
            <a:r>
              <a:rPr lang="vi-VN" dirty="0">
                <a:latin typeface="Calibri (Body)"/>
                <a:ea typeface="Calibri" panose="020F0502020204030204" pitchFamily="34" charset="0"/>
                <a:cs typeface="Times New Roman" panose="02020603050405020304" pitchFamily="18" charset="0"/>
              </a:rPr>
              <a:t>)</a:t>
            </a:r>
            <a:endParaRPr lang="en-US" sz="1800" dirty="0">
              <a:effectLst/>
              <a:latin typeface="Calibri (Body)"/>
              <a:ea typeface="Calibri" panose="020F0502020204030204" pitchFamily="34" charset="0"/>
              <a:cs typeface="Times New Roman" panose="02020603050405020304" pitchFamily="18" charset="0"/>
            </a:endParaRPr>
          </a:p>
        </p:txBody>
      </p:sp>
      <p:pic>
        <p:nvPicPr>
          <p:cNvPr id="11" name="Picture 10" descr="A picture containing text, device&#10;&#10;Description automatically generated">
            <a:extLst>
              <a:ext uri="{FF2B5EF4-FFF2-40B4-BE49-F238E27FC236}">
                <a16:creationId xmlns:a16="http://schemas.microsoft.com/office/drawing/2014/main" id="{D9B97812-6A8B-A55D-FCFA-55057455D3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9472" y="1121027"/>
            <a:ext cx="2762077" cy="4114800"/>
          </a:xfrm>
          <a:prstGeom prst="rect">
            <a:avLst/>
          </a:prstGeom>
          <a:noFill/>
          <a:ln>
            <a:noFill/>
          </a:ln>
        </p:spPr>
      </p:pic>
      <p:pic>
        <p:nvPicPr>
          <p:cNvPr id="13" name="Picture 12" descr="A picture containing graphical user interface&#10;&#10;Description automatically generated">
            <a:extLst>
              <a:ext uri="{FF2B5EF4-FFF2-40B4-BE49-F238E27FC236}">
                <a16:creationId xmlns:a16="http://schemas.microsoft.com/office/drawing/2014/main" id="{CA4C5AC6-86B0-F173-6095-E09958433F4C}"/>
              </a:ext>
            </a:extLst>
          </p:cNvPr>
          <p:cNvPicPr>
            <a:picLocks noChangeAspect="1"/>
          </p:cNvPicPr>
          <p:nvPr/>
        </p:nvPicPr>
        <p:blipFill rotWithShape="1">
          <a:blip r:embed="rId4">
            <a:extLst>
              <a:ext uri="{28A0092B-C50C-407E-A947-70E740481C1C}">
                <a14:useLocalDpi xmlns:a14="http://schemas.microsoft.com/office/drawing/2010/main" val="0"/>
              </a:ext>
            </a:extLst>
          </a:blip>
          <a:srcRect l="19022" r="19076"/>
          <a:stretch/>
        </p:blipFill>
        <p:spPr bwMode="auto">
          <a:xfrm>
            <a:off x="7545266" y="1121027"/>
            <a:ext cx="2547027" cy="4114800"/>
          </a:xfrm>
          <a:prstGeom prst="rect">
            <a:avLst/>
          </a:prstGeom>
          <a:noFill/>
          <a:ln>
            <a:noFill/>
          </a:ln>
          <a:extLst>
            <a:ext uri="{53640926-AAD7-44D8-BBD7-CCE9431645EC}">
              <a14:shadowObscured xmlns:a14="http://schemas.microsoft.com/office/drawing/2010/main"/>
            </a:ext>
          </a:extLst>
        </p:spPr>
      </p:pic>
      <p:pic>
        <p:nvPicPr>
          <p:cNvPr id="14" name="Hình ảnh 9">
            <a:hlinkClick r:id="rId5" action="ppaction://hlinksldjump"/>
            <a:extLst>
              <a:ext uri="{FF2B5EF4-FFF2-40B4-BE49-F238E27FC236}">
                <a16:creationId xmlns:a16="http://schemas.microsoft.com/office/drawing/2014/main" id="{F34F032F-5361-2EB1-BD2B-34D928BC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374D42D7-0CB1-D9A7-77D1-AF0298CC507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635742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2.5. KHÓ KHĂN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15</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28" name="Hình ảnh 9">
            <a:hlinkClick r:id="rId3" action="ppaction://hlinksldjump"/>
            <a:extLst>
              <a:ext uri="{FF2B5EF4-FFF2-40B4-BE49-F238E27FC236}">
                <a16:creationId xmlns:a16="http://schemas.microsoft.com/office/drawing/2014/main" id="{BAC2D244-8D86-A6E1-C1F4-2A2D7F0D3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2" name="TextBox 91">
            <a:extLst>
              <a:ext uri="{FF2B5EF4-FFF2-40B4-BE49-F238E27FC236}">
                <a16:creationId xmlns:a16="http://schemas.microsoft.com/office/drawing/2014/main" id="{A15CC0FF-86A9-A285-9F05-1B58192B6A81}"/>
              </a:ext>
            </a:extLst>
          </p:cNvPr>
          <p:cNvSpPr txBox="1"/>
          <p:nvPr/>
        </p:nvSpPr>
        <p:spPr>
          <a:xfrm>
            <a:off x="928723" y="5537004"/>
            <a:ext cx="3363863"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9. Ảnh</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vết</a:t>
            </a:r>
            <a:r>
              <a:rPr lang="vi-VN" sz="1800" dirty="0">
                <a:effectLst/>
                <a:latin typeface="Calibri (Body)"/>
                <a:ea typeface="Calibri" panose="020F0502020204030204" pitchFamily="34" charset="0"/>
                <a:cs typeface="Times New Roman" panose="02020603050405020304" pitchFamily="18" charset="0"/>
              </a:rPr>
              <a:t> m</a:t>
            </a:r>
            <a:r>
              <a:rPr lang="en-US" sz="1800" dirty="0" err="1">
                <a:effectLst/>
                <a:latin typeface="Calibri (Body)"/>
                <a:ea typeface="Calibri" panose="020F0502020204030204" pitchFamily="34" charset="0"/>
                <a:cs typeface="Times New Roman" panose="02020603050405020304" pitchFamily="18" charset="0"/>
              </a:rPr>
              <a:t>ực</a:t>
            </a:r>
            <a:endParaRPr lang="en-US" sz="1800" dirty="0">
              <a:effectLst/>
              <a:latin typeface="Calibri (Body)"/>
              <a:ea typeface="Calibri" panose="020F0502020204030204" pitchFamily="34" charset="0"/>
              <a:cs typeface="Times New Roman" panose="02020603050405020304" pitchFamily="18" charset="0"/>
            </a:endParaRPr>
          </a:p>
        </p:txBody>
      </p:sp>
      <p:pic>
        <p:nvPicPr>
          <p:cNvPr id="93" name="Picture 92" descr="Table&#10;&#10;Description automatically generated with low confidence">
            <a:extLst>
              <a:ext uri="{FF2B5EF4-FFF2-40B4-BE49-F238E27FC236}">
                <a16:creationId xmlns:a16="http://schemas.microsoft.com/office/drawing/2014/main" id="{399BBE67-F411-6715-374F-03A9512113B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723" y="1422204"/>
            <a:ext cx="3363863" cy="4114800"/>
          </a:xfrm>
          <a:prstGeom prst="rect">
            <a:avLst/>
          </a:prstGeom>
          <a:noFill/>
          <a:ln>
            <a:noFill/>
          </a:ln>
        </p:spPr>
      </p:pic>
      <p:pic>
        <p:nvPicPr>
          <p:cNvPr id="94" name="Picture 93" descr="A picture containing text&#10;&#10;Description automatically generated">
            <a:extLst>
              <a:ext uri="{FF2B5EF4-FFF2-40B4-BE49-F238E27FC236}">
                <a16:creationId xmlns:a16="http://schemas.microsoft.com/office/drawing/2014/main" id="{07AA6935-0761-B93E-5090-638D645F8F5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5835" y="1422204"/>
            <a:ext cx="2709701" cy="4114800"/>
          </a:xfrm>
          <a:prstGeom prst="rect">
            <a:avLst/>
          </a:prstGeom>
          <a:noFill/>
          <a:ln>
            <a:noFill/>
          </a:ln>
        </p:spPr>
      </p:pic>
      <p:pic>
        <p:nvPicPr>
          <p:cNvPr id="95" name="Picture 94" descr="A picture containing background pattern&#10;&#10;Description automatically generated">
            <a:extLst>
              <a:ext uri="{FF2B5EF4-FFF2-40B4-BE49-F238E27FC236}">
                <a16:creationId xmlns:a16="http://schemas.microsoft.com/office/drawing/2014/main" id="{F41F5219-739F-4E50-31B7-AD0ED7E03F5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6102" y="1422204"/>
            <a:ext cx="2793449" cy="4114800"/>
          </a:xfrm>
          <a:prstGeom prst="rect">
            <a:avLst/>
          </a:prstGeom>
          <a:noFill/>
          <a:ln>
            <a:noFill/>
          </a:ln>
        </p:spPr>
      </p:pic>
      <p:sp>
        <p:nvSpPr>
          <p:cNvPr id="96" name="TextBox 95">
            <a:extLst>
              <a:ext uri="{FF2B5EF4-FFF2-40B4-BE49-F238E27FC236}">
                <a16:creationId xmlns:a16="http://schemas.microsoft.com/office/drawing/2014/main" id="{DCD68468-18B7-47AB-B4F1-F4994FCD399D}"/>
              </a:ext>
            </a:extLst>
          </p:cNvPr>
          <p:cNvSpPr txBox="1"/>
          <p:nvPr/>
        </p:nvSpPr>
        <p:spPr>
          <a:xfrm>
            <a:off x="8130895" y="5557418"/>
            <a:ext cx="3363862" cy="463075"/>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11. </a:t>
            </a:r>
            <a:r>
              <a:rPr lang="vi-VN" sz="1800">
                <a:effectLst/>
                <a:latin typeface="Calibri (Body)"/>
                <a:ea typeface="Calibri" panose="020F0502020204030204" pitchFamily="34" charset="0"/>
                <a:cs typeface="Times New Roman" panose="02020603050405020304" pitchFamily="18" charset="0"/>
              </a:rPr>
              <a:t>Ảnh </a:t>
            </a:r>
            <a:r>
              <a:rPr lang="en-US" sz="1800" dirty="0" err="1">
                <a:effectLst/>
                <a:latin typeface="Calibri (Body)"/>
                <a:ea typeface="Calibri" panose="020F0502020204030204" pitchFamily="34" charset="0"/>
                <a:cs typeface="Times New Roman" panose="02020603050405020304" pitchFamily="18" charset="0"/>
              </a:rPr>
              <a:t>chữ</a:t>
            </a:r>
            <a:r>
              <a:rPr lang="vi-VN" sz="1800" dirty="0">
                <a:effectLst/>
                <a:latin typeface="Calibri (Body)"/>
                <a:ea typeface="Calibri" panose="020F0502020204030204" pitchFamily="34" charset="0"/>
                <a:cs typeface="Times New Roman" panose="02020603050405020304" pitchFamily="18" charset="0"/>
              </a:rPr>
              <a:t> m</a:t>
            </a:r>
            <a:r>
              <a:rPr lang="en-US" sz="1800" dirty="0">
                <a:effectLst/>
                <a:latin typeface="Calibri (Body)"/>
                <a:ea typeface="Calibri" panose="020F0502020204030204" pitchFamily="34" charset="0"/>
                <a:cs typeface="Times New Roman" panose="02020603050405020304" pitchFamily="18" charset="0"/>
              </a:rPr>
              <a:t>ờ</a:t>
            </a:r>
          </a:p>
        </p:txBody>
      </p:sp>
      <p:sp>
        <p:nvSpPr>
          <p:cNvPr id="97" name="TextBox 96">
            <a:extLst>
              <a:ext uri="{FF2B5EF4-FFF2-40B4-BE49-F238E27FC236}">
                <a16:creationId xmlns:a16="http://schemas.microsoft.com/office/drawing/2014/main" id="{C95040DA-3A69-4AEF-80D8-B0BE89BFCC99}"/>
              </a:ext>
            </a:extLst>
          </p:cNvPr>
          <p:cNvSpPr txBox="1"/>
          <p:nvPr/>
        </p:nvSpPr>
        <p:spPr>
          <a:xfrm>
            <a:off x="4601015" y="5527385"/>
            <a:ext cx="3363863"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10. </a:t>
            </a:r>
            <a:r>
              <a:rPr lang="vi-VN" sz="1800">
                <a:effectLst/>
                <a:latin typeface="Calibri (Body)"/>
                <a:ea typeface="Calibri" panose="020F0502020204030204" pitchFamily="34" charset="0"/>
                <a:cs typeface="Times New Roman" panose="02020603050405020304" pitchFamily="18" charset="0"/>
              </a:rPr>
              <a:t>Ảnh </a:t>
            </a:r>
            <a:r>
              <a:rPr lang="vi-VN" sz="1800" dirty="0" err="1">
                <a:effectLst/>
                <a:latin typeface="Calibri (Body)"/>
                <a:ea typeface="Calibri" panose="020F0502020204030204" pitchFamily="34" charset="0"/>
                <a:cs typeface="Times New Roman" panose="02020603050405020304" pitchFamily="18" charset="0"/>
              </a:rPr>
              <a:t>vết</a:t>
            </a:r>
            <a:r>
              <a:rPr lang="vi-VN" sz="1800" dirty="0">
                <a:effectLst/>
                <a:latin typeface="Calibri (Body)"/>
                <a:ea typeface="Calibri" panose="020F0502020204030204" pitchFamily="34" charset="0"/>
                <a:cs typeface="Times New Roman" panose="02020603050405020304" pitchFamily="18" charset="0"/>
              </a:rPr>
              <a:t> r</a:t>
            </a:r>
            <a:r>
              <a:rPr lang="en-US" sz="1800" dirty="0" err="1">
                <a:effectLst/>
                <a:latin typeface="Calibri (Body)"/>
                <a:ea typeface="Calibri" panose="020F0502020204030204" pitchFamily="34" charset="0"/>
                <a:cs typeface="Times New Roman" panose="02020603050405020304" pitchFamily="18" charset="0"/>
              </a:rPr>
              <a:t>ách</a:t>
            </a:r>
            <a:endParaRPr lang="en-US" sz="1800" dirty="0">
              <a:effectLst/>
              <a:latin typeface="Calibri (Body)"/>
              <a:ea typeface="Calibri" panose="020F0502020204030204" pitchFamily="34" charset="0"/>
              <a:cs typeface="Times New Roman" panose="02020603050405020304" pitchFamily="18" charset="0"/>
            </a:endParaRPr>
          </a:p>
        </p:txBody>
      </p:sp>
      <p:sp>
        <p:nvSpPr>
          <p:cNvPr id="98" name="TextBox 97">
            <a:extLst>
              <a:ext uri="{FF2B5EF4-FFF2-40B4-BE49-F238E27FC236}">
                <a16:creationId xmlns:a16="http://schemas.microsoft.com/office/drawing/2014/main" id="{0849E31D-8248-DB00-D205-8DD2723256FA}"/>
              </a:ext>
            </a:extLst>
          </p:cNvPr>
          <p:cNvSpPr txBox="1"/>
          <p:nvPr/>
        </p:nvSpPr>
        <p:spPr>
          <a:xfrm>
            <a:off x="1822619" y="5515031"/>
            <a:ext cx="3233858"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12. </a:t>
            </a:r>
            <a:r>
              <a:rPr lang="en-US" dirty="0" err="1">
                <a:latin typeface="Calibri (Body)"/>
                <a:ea typeface="Calibri" panose="020F0502020204030204" pitchFamily="34" charset="0"/>
                <a:cs typeface="Times New Roman" panose="02020603050405020304" pitchFamily="18" charset="0"/>
              </a:rPr>
              <a:t>Ảnh</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bị</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gấp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đè</a:t>
            </a:r>
            <a:endParaRPr lang="en-US" sz="1800" dirty="0">
              <a:effectLst/>
              <a:latin typeface="Calibri (Body)"/>
              <a:ea typeface="Calibri" panose="020F0502020204030204" pitchFamily="34" charset="0"/>
              <a:cs typeface="Times New Roman" panose="02020603050405020304" pitchFamily="18" charset="0"/>
            </a:endParaRPr>
          </a:p>
        </p:txBody>
      </p:sp>
      <p:sp>
        <p:nvSpPr>
          <p:cNvPr id="99" name="TextBox 98">
            <a:extLst>
              <a:ext uri="{FF2B5EF4-FFF2-40B4-BE49-F238E27FC236}">
                <a16:creationId xmlns:a16="http://schemas.microsoft.com/office/drawing/2014/main" id="{AF2AA471-6C0E-D338-06C6-B2595DC0318D}"/>
              </a:ext>
            </a:extLst>
          </p:cNvPr>
          <p:cNvSpPr txBox="1"/>
          <p:nvPr/>
        </p:nvSpPr>
        <p:spPr>
          <a:xfrm>
            <a:off x="7096478" y="5515031"/>
            <a:ext cx="3302676"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13. </a:t>
            </a:r>
            <a:r>
              <a:rPr lang="en-US" dirty="0" err="1">
                <a:latin typeface="Calibri (Body)"/>
                <a:ea typeface="Calibri" panose="020F0502020204030204" pitchFamily="34" charset="0"/>
                <a:cs typeface="Times New Roman" panose="02020603050405020304" pitchFamily="18" charset="0"/>
              </a:rPr>
              <a:t>Ảnh</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trống</a:t>
            </a:r>
            <a:endParaRPr lang="en-US" sz="1800" dirty="0">
              <a:effectLst/>
              <a:latin typeface="Calibri (Body)"/>
              <a:ea typeface="Calibri" panose="020F0502020204030204" pitchFamily="34" charset="0"/>
              <a:cs typeface="Times New Roman" panose="02020603050405020304" pitchFamily="18" charset="0"/>
            </a:endParaRPr>
          </a:p>
        </p:txBody>
      </p:sp>
      <p:pic>
        <p:nvPicPr>
          <p:cNvPr id="100" name="Picture 99" descr="A picture containing table&#10;&#10;Description automatically generated">
            <a:extLst>
              <a:ext uri="{FF2B5EF4-FFF2-40B4-BE49-F238E27FC236}">
                <a16:creationId xmlns:a16="http://schemas.microsoft.com/office/drawing/2014/main" id="{51A4C2C6-D176-7771-EC65-4392E56B07E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2406" y="1400231"/>
            <a:ext cx="2905804" cy="4114800"/>
          </a:xfrm>
          <a:prstGeom prst="rect">
            <a:avLst/>
          </a:prstGeom>
          <a:noFill/>
          <a:ln>
            <a:noFill/>
          </a:ln>
        </p:spPr>
      </p:pic>
      <p:pic>
        <p:nvPicPr>
          <p:cNvPr id="101" name="Picture 100" descr="A picture containing text, black&#10;&#10;Description automatically generated">
            <a:extLst>
              <a:ext uri="{FF2B5EF4-FFF2-40B4-BE49-F238E27FC236}">
                <a16:creationId xmlns:a16="http://schemas.microsoft.com/office/drawing/2014/main" id="{BBD11D82-8C67-EC07-2544-9991E8A7FEF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08191" y="1400231"/>
            <a:ext cx="2688045" cy="4114800"/>
          </a:xfrm>
          <a:prstGeom prst="rect">
            <a:avLst/>
          </a:prstGeom>
          <a:noFill/>
          <a:ln>
            <a:noFill/>
          </a:ln>
        </p:spPr>
      </p:pic>
      <p:pic>
        <p:nvPicPr>
          <p:cNvPr id="102" name="Picture 101" descr="Text&#10;&#10;Description automatically generated">
            <a:extLst>
              <a:ext uri="{FF2B5EF4-FFF2-40B4-BE49-F238E27FC236}">
                <a16:creationId xmlns:a16="http://schemas.microsoft.com/office/drawing/2014/main" id="{8486B418-28B3-C429-2BE2-75670AF438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4297" y="1746421"/>
            <a:ext cx="4701426" cy="3200400"/>
          </a:xfrm>
          <a:prstGeom prst="rect">
            <a:avLst/>
          </a:prstGeom>
        </p:spPr>
      </p:pic>
      <p:pic>
        <p:nvPicPr>
          <p:cNvPr id="103" name="Picture 102" descr="A picture containing text, newspaper, receipt&#10;&#10;Description automatically generated">
            <a:extLst>
              <a:ext uri="{FF2B5EF4-FFF2-40B4-BE49-F238E27FC236}">
                <a16:creationId xmlns:a16="http://schemas.microsoft.com/office/drawing/2014/main" id="{092D3451-7A94-72DF-C6FF-2FCC2D829D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4277" y="1718159"/>
            <a:ext cx="5117318" cy="3200400"/>
          </a:xfrm>
          <a:prstGeom prst="rect">
            <a:avLst/>
          </a:prstGeom>
        </p:spPr>
      </p:pic>
      <p:sp>
        <p:nvSpPr>
          <p:cNvPr id="104" name="TextBox 103">
            <a:extLst>
              <a:ext uri="{FF2B5EF4-FFF2-40B4-BE49-F238E27FC236}">
                <a16:creationId xmlns:a16="http://schemas.microsoft.com/office/drawing/2014/main" id="{6BCFB208-9DE4-9998-0019-5AB417CD5AAE}"/>
              </a:ext>
            </a:extLst>
          </p:cNvPr>
          <p:cNvSpPr txBox="1"/>
          <p:nvPr/>
        </p:nvSpPr>
        <p:spPr>
          <a:xfrm>
            <a:off x="1355995" y="5075576"/>
            <a:ext cx="4178030" cy="646331"/>
          </a:xfrm>
          <a:prstGeom prst="rect">
            <a:avLst/>
          </a:prstGeom>
          <a:noFill/>
        </p:spPr>
        <p:txBody>
          <a:bodyPr wrap="square">
            <a:spAutoFit/>
          </a:bodyPr>
          <a:lstStyle/>
          <a:p>
            <a:pPr algn="ctr"/>
            <a:r>
              <a:rPr lang="en-US"/>
              <a:t>Hình</a:t>
            </a:r>
            <a:r>
              <a:rPr lang="en-US" dirty="0"/>
              <a:t> 14. </a:t>
            </a:r>
            <a:r>
              <a:rPr lang="en-US" dirty="0" err="1"/>
              <a:t>Ảnh</a:t>
            </a:r>
            <a:r>
              <a:rPr lang="en-US" dirty="0"/>
              <a:t> </a:t>
            </a:r>
            <a:r>
              <a:rPr lang="en-US" dirty="0" err="1"/>
              <a:t>bị</a:t>
            </a:r>
            <a:r>
              <a:rPr lang="en-US" dirty="0"/>
              <a:t> </a:t>
            </a:r>
            <a:r>
              <a:rPr lang="en-US" dirty="0" err="1"/>
              <a:t>dịch</a:t>
            </a:r>
            <a:r>
              <a:rPr lang="en-US" dirty="0"/>
              <a:t> </a:t>
            </a:r>
            <a:r>
              <a:rPr lang="en-US" err="1"/>
              <a:t>thiếu</a:t>
            </a:r>
            <a:r>
              <a:rPr lang="en-US"/>
              <a:t> </a:t>
            </a:r>
          </a:p>
          <a:p>
            <a:pPr algn="ctr"/>
            <a:r>
              <a:rPr lang="en-US"/>
              <a:t>(</a:t>
            </a:r>
            <a:r>
              <a:rPr lang="en-US" dirty="0" err="1"/>
              <a:t>vùng</a:t>
            </a:r>
            <a:r>
              <a:rPr lang="en-US" dirty="0"/>
              <a:t> </a:t>
            </a:r>
            <a:r>
              <a:rPr lang="en-US" dirty="0" err="1"/>
              <a:t>khoanh</a:t>
            </a:r>
            <a:r>
              <a:rPr lang="en-US" dirty="0"/>
              <a:t> </a:t>
            </a:r>
            <a:r>
              <a:rPr lang="en-US" dirty="0" err="1"/>
              <a:t>màu</a:t>
            </a:r>
            <a:r>
              <a:rPr lang="en-US" dirty="0"/>
              <a:t> </a:t>
            </a:r>
            <a:r>
              <a:rPr lang="en-US" dirty="0" err="1"/>
              <a:t>đỏ</a:t>
            </a:r>
            <a:r>
              <a:rPr lang="en-US" dirty="0"/>
              <a:t> </a:t>
            </a:r>
            <a:r>
              <a:rPr lang="en-US" dirty="0" err="1"/>
              <a:t>không</a:t>
            </a:r>
            <a:r>
              <a:rPr lang="en-US" dirty="0"/>
              <a:t> </a:t>
            </a:r>
            <a:r>
              <a:rPr lang="en-US" dirty="0" err="1"/>
              <a:t>có</a:t>
            </a:r>
            <a:r>
              <a:rPr lang="en-US" dirty="0"/>
              <a:t> </a:t>
            </a:r>
            <a:r>
              <a:rPr lang="en-US" dirty="0" err="1"/>
              <a:t>phần</a:t>
            </a:r>
            <a:r>
              <a:rPr lang="en-US" dirty="0"/>
              <a:t> </a:t>
            </a:r>
            <a:r>
              <a:rPr lang="en-US" dirty="0" err="1"/>
              <a:t>dịch</a:t>
            </a:r>
            <a:r>
              <a:rPr lang="en-US" dirty="0"/>
              <a:t>)</a:t>
            </a:r>
          </a:p>
        </p:txBody>
      </p:sp>
      <p:sp>
        <p:nvSpPr>
          <p:cNvPr id="105" name="TextBox 104">
            <a:extLst>
              <a:ext uri="{FF2B5EF4-FFF2-40B4-BE49-F238E27FC236}">
                <a16:creationId xmlns:a16="http://schemas.microsoft.com/office/drawing/2014/main" id="{403C72E4-6583-9AB3-AD94-A38684DA2FA9}"/>
              </a:ext>
            </a:extLst>
          </p:cNvPr>
          <p:cNvSpPr txBox="1"/>
          <p:nvPr/>
        </p:nvSpPr>
        <p:spPr>
          <a:xfrm>
            <a:off x="7518075" y="5103838"/>
            <a:ext cx="2789722"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15. Ảnh </a:t>
            </a:r>
            <a:r>
              <a:rPr lang="en-US" sz="1800" dirty="0" err="1">
                <a:effectLst/>
                <a:latin typeface="Calibri (Body)"/>
                <a:ea typeface="Calibri" panose="020F0502020204030204" pitchFamily="34" charset="0"/>
                <a:cs typeface="Times New Roman" panose="02020603050405020304" pitchFamily="18" charset="0"/>
              </a:rPr>
              <a:t>bị</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dịch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dư</a:t>
            </a:r>
            <a:endParaRPr lang="en-US" sz="1800" dirty="0">
              <a:effectLst/>
              <a:latin typeface="Calibri (Body)"/>
              <a:ea typeface="Calibri" panose="020F0502020204030204" pitchFamily="34" charset="0"/>
              <a:cs typeface="Times New Roman" panose="02020603050405020304" pitchFamily="18" charset="0"/>
            </a:endParaRPr>
          </a:p>
        </p:txBody>
      </p:sp>
      <p:sp>
        <p:nvSpPr>
          <p:cNvPr id="3" name="Hộp Văn bản 5">
            <a:extLst>
              <a:ext uri="{FF2B5EF4-FFF2-40B4-BE49-F238E27FC236}">
                <a16:creationId xmlns:a16="http://schemas.microsoft.com/office/drawing/2014/main" id="{8A41340C-5ECB-F928-06D6-9B70148F8CB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763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ppt_x"/>
                                          </p:val>
                                        </p:tav>
                                        <p:tav tm="100000">
                                          <p:val>
                                            <p:strVal val="#ppt_x"/>
                                          </p:val>
                                        </p:tav>
                                      </p:tavLst>
                                    </p:anim>
                                    <p:anim calcmode="lin" valueType="num">
                                      <p:cBhvr additive="base">
                                        <p:cTn id="20" dur="5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ppt_x"/>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1"/>
                                        </p:tgtEl>
                                        <p:attrNameLst>
                                          <p:attrName>style.visibility</p:attrName>
                                        </p:attrNameLst>
                                      </p:cBhvr>
                                      <p:to>
                                        <p:strVal val="hidden"/>
                                      </p:to>
                                    </p:set>
                                  </p:childTnLst>
                                </p:cTn>
                              </p:par>
                              <p:par>
                                <p:cTn id="43" presetID="2" presetClass="entr" presetSubtype="4"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additive="base">
                                        <p:cTn id="45" dur="500" fill="hold"/>
                                        <p:tgtEl>
                                          <p:spTgt spid="103"/>
                                        </p:tgtEl>
                                        <p:attrNameLst>
                                          <p:attrName>ppt_x</p:attrName>
                                        </p:attrNameLst>
                                      </p:cBhvr>
                                      <p:tavLst>
                                        <p:tav tm="0">
                                          <p:val>
                                            <p:strVal val="#ppt_x"/>
                                          </p:val>
                                        </p:tav>
                                        <p:tav tm="100000">
                                          <p:val>
                                            <p:strVal val="#ppt_x"/>
                                          </p:val>
                                        </p:tav>
                                      </p:tavLst>
                                    </p:anim>
                                    <p:anim calcmode="lin" valueType="num">
                                      <p:cBhvr additive="base">
                                        <p:cTn id="46" dur="500" fill="hold"/>
                                        <p:tgtEl>
                                          <p:spTgt spid="10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 calcmode="lin" valueType="num">
                                      <p:cBhvr additive="base">
                                        <p:cTn id="53" dur="500" fill="hold"/>
                                        <p:tgtEl>
                                          <p:spTgt spid="105"/>
                                        </p:tgtEl>
                                        <p:attrNameLst>
                                          <p:attrName>ppt_x</p:attrName>
                                        </p:attrNameLst>
                                      </p:cBhvr>
                                      <p:tavLst>
                                        <p:tav tm="0">
                                          <p:val>
                                            <p:strVal val="#ppt_x"/>
                                          </p:val>
                                        </p:tav>
                                        <p:tav tm="100000">
                                          <p:val>
                                            <p:strVal val="#ppt_x"/>
                                          </p:val>
                                        </p:tav>
                                      </p:tavLst>
                                    </p:anim>
                                    <p:anim calcmode="lin" valueType="num">
                                      <p:cBhvr additive="base">
                                        <p:cTn id="54" dur="500" fill="hold"/>
                                        <p:tgtEl>
                                          <p:spTgt spid="10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6" grpId="0"/>
      <p:bldP spid="97" grpId="0"/>
      <p:bldP spid="98" grpId="0"/>
      <p:bldP spid="98" grpId="1"/>
      <p:bldP spid="99" grpId="0"/>
      <p:bldP spid="99" grpId="1"/>
      <p:bldP spid="104" grpId="0"/>
      <p:bldP spid="1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2.6 THỐNG KÊ VÀ CHIA DỮ LIỆU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16</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graphicFrame>
        <p:nvGraphicFramePr>
          <p:cNvPr id="7" name="Table 6">
            <a:extLst>
              <a:ext uri="{FF2B5EF4-FFF2-40B4-BE49-F238E27FC236}">
                <a16:creationId xmlns:a16="http://schemas.microsoft.com/office/drawing/2014/main" id="{F546DF10-B5DC-BCF8-FA64-0EF3E14E1AAB}"/>
              </a:ext>
            </a:extLst>
          </p:cNvPr>
          <p:cNvGraphicFramePr>
            <a:graphicFrameLocks noGrp="1"/>
          </p:cNvGraphicFramePr>
          <p:nvPr>
            <p:extLst>
              <p:ext uri="{D42A27DB-BD31-4B8C-83A1-F6EECF244321}">
                <p14:modId xmlns:p14="http://schemas.microsoft.com/office/powerpoint/2010/main" val="390969328"/>
              </p:ext>
            </p:extLst>
          </p:nvPr>
        </p:nvGraphicFramePr>
        <p:xfrm>
          <a:off x="530987" y="2644353"/>
          <a:ext cx="4962340" cy="3608981"/>
        </p:xfrm>
        <a:graphic>
          <a:graphicData uri="http://schemas.openxmlformats.org/drawingml/2006/table">
            <a:tbl>
              <a:tblPr firstRow="1" firstCol="1" bandRow="1">
                <a:tableStyleId>{5940675A-B579-460E-94D1-54222C63F5DA}</a:tableStyleId>
              </a:tblPr>
              <a:tblGrid>
                <a:gridCol w="1430502">
                  <a:extLst>
                    <a:ext uri="{9D8B030D-6E8A-4147-A177-3AD203B41FA5}">
                      <a16:colId xmlns:a16="http://schemas.microsoft.com/office/drawing/2014/main" val="2692550513"/>
                    </a:ext>
                  </a:extLst>
                </a:gridCol>
                <a:gridCol w="1686878">
                  <a:extLst>
                    <a:ext uri="{9D8B030D-6E8A-4147-A177-3AD203B41FA5}">
                      <a16:colId xmlns:a16="http://schemas.microsoft.com/office/drawing/2014/main" val="1520057109"/>
                    </a:ext>
                  </a:extLst>
                </a:gridCol>
                <a:gridCol w="1844960">
                  <a:extLst>
                    <a:ext uri="{9D8B030D-6E8A-4147-A177-3AD203B41FA5}">
                      <a16:colId xmlns:a16="http://schemas.microsoft.com/office/drawing/2014/main" val="49198574"/>
                    </a:ext>
                  </a:extLst>
                </a:gridCol>
              </a:tblGrid>
              <a:tr h="669947">
                <a:tc>
                  <a:txBody>
                    <a:bodyPr/>
                    <a:lstStyle/>
                    <a:p>
                      <a:pPr marL="0" marR="0" algn="ctr">
                        <a:lnSpc>
                          <a:spcPct val="100000"/>
                        </a:lnSpc>
                        <a:spcBef>
                          <a:spcPts val="0"/>
                        </a:spcBef>
                        <a:spcAft>
                          <a:spcPts val="0"/>
                        </a:spcAft>
                      </a:pPr>
                      <a:r>
                        <a:rPr lang="en-US" sz="1800" b="1" err="1">
                          <a:effectLst/>
                        </a:rPr>
                        <a:t>Khoảng</a:t>
                      </a:r>
                      <a:r>
                        <a:rPr lang="en-US" sz="1800" b="1">
                          <a:effectLst/>
                        </a:rPr>
                        <a:t> </a:t>
                      </a:r>
                    </a:p>
                    <a:p>
                      <a:pPr marL="0" marR="0" algn="ctr">
                        <a:lnSpc>
                          <a:spcPct val="100000"/>
                        </a:lnSpc>
                        <a:spcBef>
                          <a:spcPts val="0"/>
                        </a:spcBef>
                        <a:spcAft>
                          <a:spcPts val="0"/>
                        </a:spcAft>
                      </a:pPr>
                      <a:r>
                        <a:rPr lang="en-US" sz="1800" b="1">
                          <a:effectLst/>
                        </a:rPr>
                        <a:t>tần </a:t>
                      </a:r>
                      <a:r>
                        <a:rPr lang="en-US" sz="1800" b="1" dirty="0" err="1">
                          <a:effectLst/>
                        </a:rPr>
                        <a:t>suất</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b="1" dirty="0" err="1">
                          <a:effectLst/>
                        </a:rPr>
                        <a:t>Số</a:t>
                      </a:r>
                      <a:r>
                        <a:rPr lang="en-US" sz="1800" b="1" dirty="0">
                          <a:effectLst/>
                        </a:rPr>
                        <a:t> </a:t>
                      </a:r>
                      <a:r>
                        <a:rPr lang="en-US" sz="1800" b="1" err="1">
                          <a:effectLst/>
                        </a:rPr>
                        <a:t>ký</a:t>
                      </a:r>
                      <a:r>
                        <a:rPr lang="en-US" sz="1800" b="1">
                          <a:effectLst/>
                        </a:rPr>
                        <a:t> tự</a:t>
                      </a:r>
                      <a:endParaRPr lang="en-US" sz="1800" b="1" dirty="0">
                        <a:effectLst/>
                      </a:endParaRPr>
                    </a:p>
                    <a:p>
                      <a:pPr marL="0" marR="0" algn="ctr">
                        <a:lnSpc>
                          <a:spcPct val="100000"/>
                        </a:lnSpc>
                        <a:spcBef>
                          <a:spcPts val="0"/>
                        </a:spcBef>
                        <a:spcAft>
                          <a:spcPts val="0"/>
                        </a:spcAft>
                      </a:pPr>
                      <a:r>
                        <a:rPr lang="en-US" sz="1800" b="1">
                          <a:effectLst/>
                        </a:rPr>
                        <a:t>khác </a:t>
                      </a:r>
                      <a:r>
                        <a:rPr lang="en-US" sz="1800" b="1" dirty="0" err="1">
                          <a:effectLst/>
                        </a:rPr>
                        <a:t>nhau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b="1" dirty="0" err="1">
                          <a:effectLst/>
                        </a:rPr>
                        <a:t>Tổng</a:t>
                      </a:r>
                      <a:r>
                        <a:rPr lang="en-US" sz="1800" b="1" dirty="0">
                          <a:effectLst/>
                        </a:rPr>
                        <a:t> </a:t>
                      </a:r>
                      <a:r>
                        <a:rPr lang="en-US" sz="1800" b="1" err="1">
                          <a:effectLst/>
                        </a:rPr>
                        <a:t>số</a:t>
                      </a:r>
                      <a:r>
                        <a:rPr lang="en-US" sz="1800" b="1">
                          <a:effectLst/>
                        </a:rPr>
                        <a:t> lần</a:t>
                      </a:r>
                      <a:endParaRPr lang="en-US" sz="1800" b="1" dirty="0">
                        <a:effectLst/>
                      </a:endParaRPr>
                    </a:p>
                    <a:p>
                      <a:pPr marL="0" marR="0" algn="ctr">
                        <a:lnSpc>
                          <a:spcPct val="100000"/>
                        </a:lnSpc>
                        <a:spcBef>
                          <a:spcPts val="0"/>
                        </a:spcBef>
                        <a:spcAft>
                          <a:spcPts val="0"/>
                        </a:spcAft>
                      </a:pPr>
                      <a:r>
                        <a:rPr lang="en-US" sz="1800" b="1">
                          <a:effectLst/>
                        </a:rPr>
                        <a:t>xuất </a:t>
                      </a:r>
                      <a:r>
                        <a:rPr lang="en-US" sz="1800" b="1" dirty="0" err="1">
                          <a:effectLst/>
                        </a:rPr>
                        <a:t>hiện</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6667497"/>
                  </a:ext>
                </a:extLst>
              </a:tr>
              <a:tr h="315906">
                <a:tc>
                  <a:txBody>
                    <a:bodyPr/>
                    <a:lstStyle/>
                    <a:p>
                      <a:pPr marL="0" marR="0" algn="ctr">
                        <a:lnSpc>
                          <a:spcPct val="150000"/>
                        </a:lnSpc>
                        <a:spcBef>
                          <a:spcPts val="0"/>
                        </a:spcBef>
                        <a:spcAft>
                          <a:spcPts val="0"/>
                        </a:spcAft>
                      </a:pPr>
                      <a:r>
                        <a:rPr lang="en-US" sz="1800">
                          <a:effectLst/>
                        </a:rPr>
                        <a:t>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FFFF00"/>
                          </a:highlight>
                        </a:rPr>
                        <a:t>1621</a:t>
                      </a:r>
                      <a:endParaRPr lang="en-US" sz="1800" dirty="0">
                        <a:effectLst/>
                        <a:highlight>
                          <a:srgbClr val="FFFF00"/>
                        </a:highligh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1621</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3006113"/>
                  </a:ext>
                </a:extLst>
              </a:tr>
              <a:tr h="315906">
                <a:tc>
                  <a:txBody>
                    <a:bodyPr/>
                    <a:lstStyle/>
                    <a:p>
                      <a:pPr marL="0" marR="0" algn="ctr">
                        <a:lnSpc>
                          <a:spcPct val="150000"/>
                        </a:lnSpc>
                        <a:spcBef>
                          <a:spcPts val="0"/>
                        </a:spcBef>
                        <a:spcAft>
                          <a:spcPts val="0"/>
                        </a:spcAft>
                      </a:pPr>
                      <a:r>
                        <a:rPr lang="en-US" sz="1800">
                          <a:effectLst/>
                        </a:rPr>
                        <a:t>2-5</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1875</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5673</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0161817"/>
                  </a:ext>
                </a:extLst>
              </a:tr>
              <a:tr h="315906">
                <a:tc>
                  <a:txBody>
                    <a:bodyPr/>
                    <a:lstStyle/>
                    <a:p>
                      <a:pPr marL="0" marR="0" algn="ctr">
                        <a:lnSpc>
                          <a:spcPct val="150000"/>
                        </a:lnSpc>
                        <a:spcBef>
                          <a:spcPts val="0"/>
                        </a:spcBef>
                        <a:spcAft>
                          <a:spcPts val="0"/>
                        </a:spcAft>
                      </a:pPr>
                      <a:r>
                        <a:rPr lang="en-US" sz="1800">
                          <a:effectLst/>
                        </a:rPr>
                        <a:t>6-10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856</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6560</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43036313"/>
                  </a:ext>
                </a:extLst>
              </a:tr>
              <a:tr h="315906">
                <a:tc>
                  <a:txBody>
                    <a:bodyPr/>
                    <a:lstStyle/>
                    <a:p>
                      <a:pPr marL="0" marR="0" algn="ctr">
                        <a:lnSpc>
                          <a:spcPct val="150000"/>
                        </a:lnSpc>
                        <a:spcBef>
                          <a:spcPts val="0"/>
                        </a:spcBef>
                        <a:spcAft>
                          <a:spcPts val="0"/>
                        </a:spcAft>
                      </a:pPr>
                      <a:r>
                        <a:rPr lang="en-US" sz="1800">
                          <a:effectLst/>
                        </a:rPr>
                        <a:t>11-20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766</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11291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5447999"/>
                  </a:ext>
                </a:extLst>
              </a:tr>
              <a:tr h="315906">
                <a:tc>
                  <a:txBody>
                    <a:bodyPr/>
                    <a:lstStyle/>
                    <a:p>
                      <a:pPr marL="0" marR="0" algn="ctr">
                        <a:lnSpc>
                          <a:spcPct val="150000"/>
                        </a:lnSpc>
                        <a:spcBef>
                          <a:spcPts val="0"/>
                        </a:spcBef>
                        <a:spcAft>
                          <a:spcPts val="0"/>
                        </a:spcAft>
                      </a:pPr>
                      <a:r>
                        <a:rPr lang="en-US" sz="1800">
                          <a:effectLst/>
                        </a:rPr>
                        <a:t>21-50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894</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29561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7132378"/>
                  </a:ext>
                </a:extLst>
              </a:tr>
              <a:tr h="315906">
                <a:tc>
                  <a:txBody>
                    <a:bodyPr/>
                    <a:lstStyle/>
                    <a:p>
                      <a:pPr marL="0" marR="0" algn="ctr">
                        <a:lnSpc>
                          <a:spcPct val="150000"/>
                        </a:lnSpc>
                        <a:spcBef>
                          <a:spcPts val="0"/>
                        </a:spcBef>
                        <a:spcAft>
                          <a:spcPts val="0"/>
                        </a:spcAft>
                      </a:pPr>
                      <a:r>
                        <a:rPr lang="en-US" sz="1800">
                          <a:effectLst/>
                        </a:rPr>
                        <a:t>51-100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567</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40512</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8692071"/>
                  </a:ext>
                </a:extLst>
              </a:tr>
              <a:tr h="315906">
                <a:tc>
                  <a:txBody>
                    <a:bodyPr/>
                    <a:lstStyle/>
                    <a:p>
                      <a:pPr marL="0" marR="0" algn="ctr">
                        <a:lnSpc>
                          <a:spcPct val="150000"/>
                        </a:lnSpc>
                        <a:spcBef>
                          <a:spcPts val="0"/>
                        </a:spcBef>
                        <a:spcAft>
                          <a:spcPts val="0"/>
                        </a:spcAft>
                      </a:pPr>
                      <a:r>
                        <a:rPr lang="en-US" sz="1800">
                          <a:effectLst/>
                        </a:rPr>
                        <a:t>&gt; 100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930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364374</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3440720"/>
                  </a:ext>
                </a:extLst>
              </a:tr>
              <a:tr h="317435">
                <a:tc>
                  <a:txBody>
                    <a:bodyPr/>
                    <a:lstStyle/>
                    <a:p>
                      <a:pPr marL="0" marR="0" algn="ctr">
                        <a:lnSpc>
                          <a:spcPct val="150000"/>
                        </a:lnSpc>
                        <a:spcBef>
                          <a:spcPts val="0"/>
                        </a:spcBef>
                        <a:spcAft>
                          <a:spcPts val="0"/>
                        </a:spcAft>
                      </a:pPr>
                      <a:r>
                        <a:rPr lang="en-US" sz="1800">
                          <a:effectLst/>
                        </a:rPr>
                        <a:t>Tổng cộng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7509</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800" dirty="0">
                          <a:effectLst/>
                          <a:latin typeface="Calibri (Body)"/>
                          <a:cs typeface="Calibri" panose="020F0502020204030204" pitchFamily="34" charset="0"/>
                        </a:rPr>
                        <a:t>459547</a:t>
                      </a:r>
                      <a:endParaRPr lang="en-US" sz="1800" dirty="0">
                        <a:effectLst/>
                        <a:latin typeface="Calibri (Body)"/>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79222358"/>
                  </a:ext>
                </a:extLst>
              </a:tr>
            </a:tbl>
          </a:graphicData>
        </a:graphic>
      </p:graphicFrame>
      <p:sp>
        <p:nvSpPr>
          <p:cNvPr id="11" name="TextBox 10">
            <a:extLst>
              <a:ext uri="{FF2B5EF4-FFF2-40B4-BE49-F238E27FC236}">
                <a16:creationId xmlns:a16="http://schemas.microsoft.com/office/drawing/2014/main" id="{79D72D1D-208B-5BD3-4386-CF7B9A83B20E}"/>
              </a:ext>
            </a:extLst>
          </p:cNvPr>
          <p:cNvSpPr txBox="1"/>
          <p:nvPr/>
        </p:nvSpPr>
        <p:spPr>
          <a:xfrm>
            <a:off x="3048000" y="857983"/>
            <a:ext cx="6096000"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2</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Số</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lượng</a:t>
            </a:r>
            <a:r>
              <a:rPr lang="vi-VN" sz="1800" dirty="0">
                <a:effectLst/>
                <a:latin typeface="Calibri (Body)"/>
                <a:ea typeface="Calibri" panose="020F0502020204030204" pitchFamily="34" charset="0"/>
                <a:cs typeface="Times New Roman" panose="02020603050405020304" pitchFamily="18" charset="0"/>
              </a:rPr>
              <a:t> câu theo </a:t>
            </a:r>
            <a:r>
              <a:rPr lang="vi-VN" sz="1800" dirty="0" err="1">
                <a:effectLst/>
                <a:latin typeface="Calibri (Body)"/>
                <a:ea typeface="Calibri" panose="020F0502020204030204" pitchFamily="34" charset="0"/>
                <a:cs typeface="Times New Roman" panose="02020603050405020304" pitchFamily="18" charset="0"/>
              </a:rPr>
              <a:t>độ</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dài</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B740E67-A896-F292-5734-7FB5F53A9EF4}"/>
              </a:ext>
            </a:extLst>
          </p:cNvPr>
          <p:cNvSpPr txBox="1"/>
          <p:nvPr/>
        </p:nvSpPr>
        <p:spPr>
          <a:xfrm>
            <a:off x="-9962" y="2147086"/>
            <a:ext cx="6044238" cy="464871"/>
          </a:xfrm>
          <a:prstGeom prst="rect">
            <a:avLst/>
          </a:prstGeom>
          <a:noFill/>
        </p:spPr>
        <p:txBody>
          <a:bodyPr wrap="square">
            <a:spAutoFit/>
          </a:bodyPr>
          <a:lstStyle>
            <a:defPPr>
              <a:defRPr lang="vi-VN"/>
            </a:defPPr>
            <a:lvl1pPr marL="180340" marR="0" algn="ctr">
              <a:lnSpc>
                <a:spcPct val="150000"/>
              </a:lnSpc>
              <a:spcBef>
                <a:spcPts val="0"/>
              </a:spcBef>
              <a:spcAft>
                <a:spcPts val="600"/>
              </a:spcAft>
              <a:defRPr>
                <a:effectLst/>
                <a:latin typeface="Calibri (Body)"/>
                <a:ea typeface="Calibri" panose="020F0502020204030204" pitchFamily="34" charset="0"/>
                <a:cs typeface="Times New Roman" panose="02020603050405020304" pitchFamily="18" charset="0"/>
              </a:defRPr>
            </a:lvl1pPr>
          </a:lstStyle>
          <a:p>
            <a:r>
              <a:rPr lang="vi-VN" err="1"/>
              <a:t>Bảng</a:t>
            </a:r>
            <a:r>
              <a:rPr lang="vi-VN"/>
              <a:t> </a:t>
            </a:r>
            <a:r>
              <a:rPr lang="en-US"/>
              <a:t>3</a:t>
            </a:r>
            <a:r>
              <a:rPr lang="vi-VN"/>
              <a:t>. </a:t>
            </a:r>
            <a:r>
              <a:rPr lang="vi-VN" dirty="0" err="1"/>
              <a:t>Tần</a:t>
            </a:r>
            <a:r>
              <a:rPr lang="vi-VN" dirty="0"/>
              <a:t> </a:t>
            </a:r>
            <a:r>
              <a:rPr lang="vi-VN" dirty="0" err="1"/>
              <a:t>suất</a:t>
            </a:r>
            <a:r>
              <a:rPr lang="vi-VN" dirty="0"/>
              <a:t> ở </a:t>
            </a:r>
            <a:r>
              <a:rPr lang="vi-VN" dirty="0" err="1"/>
              <a:t>cấp</a:t>
            </a:r>
            <a:r>
              <a:rPr lang="vi-VN" dirty="0"/>
              <a:t> </a:t>
            </a:r>
            <a:r>
              <a:rPr lang="vi-VN" dirty="0" err="1"/>
              <a:t>độ</a:t>
            </a:r>
            <a:r>
              <a:rPr lang="vi-VN" dirty="0"/>
              <a:t> </a:t>
            </a:r>
            <a:r>
              <a:rPr lang="vi-VN" dirty="0" err="1"/>
              <a:t>ký</a:t>
            </a:r>
            <a:r>
              <a:rPr lang="vi-VN" dirty="0"/>
              <a:t> </a:t>
            </a:r>
            <a:r>
              <a:rPr lang="vi-VN" err="1"/>
              <a:t>tự</a:t>
            </a:r>
            <a:r>
              <a:rPr lang="vi-VN"/>
              <a:t> của</a:t>
            </a:r>
            <a:r>
              <a:rPr lang="en-US"/>
              <a:t> </a:t>
            </a:r>
            <a:r>
              <a:rPr lang="vi-VN"/>
              <a:t>NomNaOCR</a:t>
            </a:r>
            <a:endParaRPr lang="en-US" dirty="0"/>
          </a:p>
        </p:txBody>
      </p:sp>
      <p:graphicFrame>
        <p:nvGraphicFramePr>
          <p:cNvPr id="12" name="Table 11">
            <a:extLst>
              <a:ext uri="{FF2B5EF4-FFF2-40B4-BE49-F238E27FC236}">
                <a16:creationId xmlns:a16="http://schemas.microsoft.com/office/drawing/2014/main" id="{F1F2D773-AC04-735C-21BE-298662BE5C2D}"/>
              </a:ext>
            </a:extLst>
          </p:cNvPr>
          <p:cNvGraphicFramePr>
            <a:graphicFrameLocks noGrp="1"/>
          </p:cNvGraphicFramePr>
          <p:nvPr>
            <p:extLst>
              <p:ext uri="{D42A27DB-BD31-4B8C-83A1-F6EECF244321}">
                <p14:modId xmlns:p14="http://schemas.microsoft.com/office/powerpoint/2010/main" val="772832383"/>
              </p:ext>
            </p:extLst>
          </p:nvPr>
        </p:nvGraphicFramePr>
        <p:xfrm>
          <a:off x="529991" y="1330050"/>
          <a:ext cx="11132018" cy="721304"/>
        </p:xfrm>
        <a:graphic>
          <a:graphicData uri="http://schemas.openxmlformats.org/drawingml/2006/table">
            <a:tbl>
              <a:tblPr firstRow="1" firstCol="1" bandRow="1"/>
              <a:tblGrid>
                <a:gridCol w="1028300">
                  <a:extLst>
                    <a:ext uri="{9D8B030D-6E8A-4147-A177-3AD203B41FA5}">
                      <a16:colId xmlns:a16="http://schemas.microsoft.com/office/drawing/2014/main" val="1812916665"/>
                    </a:ext>
                  </a:extLst>
                </a:gridCol>
                <a:gridCol w="524712">
                  <a:extLst>
                    <a:ext uri="{9D8B030D-6E8A-4147-A177-3AD203B41FA5}">
                      <a16:colId xmlns:a16="http://schemas.microsoft.com/office/drawing/2014/main" val="498924621"/>
                    </a:ext>
                  </a:extLst>
                </a:gridCol>
                <a:gridCol w="524712">
                  <a:extLst>
                    <a:ext uri="{9D8B030D-6E8A-4147-A177-3AD203B41FA5}">
                      <a16:colId xmlns:a16="http://schemas.microsoft.com/office/drawing/2014/main" val="3648130978"/>
                    </a:ext>
                  </a:extLst>
                </a:gridCol>
                <a:gridCol w="524712">
                  <a:extLst>
                    <a:ext uri="{9D8B030D-6E8A-4147-A177-3AD203B41FA5}">
                      <a16:colId xmlns:a16="http://schemas.microsoft.com/office/drawing/2014/main" val="199981155"/>
                    </a:ext>
                  </a:extLst>
                </a:gridCol>
                <a:gridCol w="524712">
                  <a:extLst>
                    <a:ext uri="{9D8B030D-6E8A-4147-A177-3AD203B41FA5}">
                      <a16:colId xmlns:a16="http://schemas.microsoft.com/office/drawing/2014/main" val="3532852303"/>
                    </a:ext>
                  </a:extLst>
                </a:gridCol>
                <a:gridCol w="524712">
                  <a:extLst>
                    <a:ext uri="{9D8B030D-6E8A-4147-A177-3AD203B41FA5}">
                      <a16:colId xmlns:a16="http://schemas.microsoft.com/office/drawing/2014/main" val="2695216662"/>
                    </a:ext>
                  </a:extLst>
                </a:gridCol>
                <a:gridCol w="524712">
                  <a:extLst>
                    <a:ext uri="{9D8B030D-6E8A-4147-A177-3AD203B41FA5}">
                      <a16:colId xmlns:a16="http://schemas.microsoft.com/office/drawing/2014/main" val="3439567554"/>
                    </a:ext>
                  </a:extLst>
                </a:gridCol>
                <a:gridCol w="524712">
                  <a:extLst>
                    <a:ext uri="{9D8B030D-6E8A-4147-A177-3AD203B41FA5}">
                      <a16:colId xmlns:a16="http://schemas.microsoft.com/office/drawing/2014/main" val="4026625841"/>
                    </a:ext>
                  </a:extLst>
                </a:gridCol>
                <a:gridCol w="524712">
                  <a:extLst>
                    <a:ext uri="{9D8B030D-6E8A-4147-A177-3AD203B41FA5}">
                      <a16:colId xmlns:a16="http://schemas.microsoft.com/office/drawing/2014/main" val="2406216277"/>
                    </a:ext>
                  </a:extLst>
                </a:gridCol>
                <a:gridCol w="524712">
                  <a:extLst>
                    <a:ext uri="{9D8B030D-6E8A-4147-A177-3AD203B41FA5}">
                      <a16:colId xmlns:a16="http://schemas.microsoft.com/office/drawing/2014/main" val="2611691441"/>
                    </a:ext>
                  </a:extLst>
                </a:gridCol>
                <a:gridCol w="524712">
                  <a:extLst>
                    <a:ext uri="{9D8B030D-6E8A-4147-A177-3AD203B41FA5}">
                      <a16:colId xmlns:a16="http://schemas.microsoft.com/office/drawing/2014/main" val="1062607822"/>
                    </a:ext>
                  </a:extLst>
                </a:gridCol>
                <a:gridCol w="524712">
                  <a:extLst>
                    <a:ext uri="{9D8B030D-6E8A-4147-A177-3AD203B41FA5}">
                      <a16:colId xmlns:a16="http://schemas.microsoft.com/office/drawing/2014/main" val="3645873667"/>
                    </a:ext>
                  </a:extLst>
                </a:gridCol>
                <a:gridCol w="524712">
                  <a:extLst>
                    <a:ext uri="{9D8B030D-6E8A-4147-A177-3AD203B41FA5}">
                      <a16:colId xmlns:a16="http://schemas.microsoft.com/office/drawing/2014/main" val="4242357985"/>
                    </a:ext>
                  </a:extLst>
                </a:gridCol>
                <a:gridCol w="524712">
                  <a:extLst>
                    <a:ext uri="{9D8B030D-6E8A-4147-A177-3AD203B41FA5}">
                      <a16:colId xmlns:a16="http://schemas.microsoft.com/office/drawing/2014/main" val="664870313"/>
                    </a:ext>
                  </a:extLst>
                </a:gridCol>
                <a:gridCol w="524712">
                  <a:extLst>
                    <a:ext uri="{9D8B030D-6E8A-4147-A177-3AD203B41FA5}">
                      <a16:colId xmlns:a16="http://schemas.microsoft.com/office/drawing/2014/main" val="3446175831"/>
                    </a:ext>
                  </a:extLst>
                </a:gridCol>
                <a:gridCol w="524712">
                  <a:extLst>
                    <a:ext uri="{9D8B030D-6E8A-4147-A177-3AD203B41FA5}">
                      <a16:colId xmlns:a16="http://schemas.microsoft.com/office/drawing/2014/main" val="3648647822"/>
                    </a:ext>
                  </a:extLst>
                </a:gridCol>
                <a:gridCol w="524712">
                  <a:extLst>
                    <a:ext uri="{9D8B030D-6E8A-4147-A177-3AD203B41FA5}">
                      <a16:colId xmlns:a16="http://schemas.microsoft.com/office/drawing/2014/main" val="2734068963"/>
                    </a:ext>
                  </a:extLst>
                </a:gridCol>
                <a:gridCol w="524712">
                  <a:extLst>
                    <a:ext uri="{9D8B030D-6E8A-4147-A177-3AD203B41FA5}">
                      <a16:colId xmlns:a16="http://schemas.microsoft.com/office/drawing/2014/main" val="2883019697"/>
                    </a:ext>
                  </a:extLst>
                </a:gridCol>
                <a:gridCol w="658902">
                  <a:extLst>
                    <a:ext uri="{9D8B030D-6E8A-4147-A177-3AD203B41FA5}">
                      <a16:colId xmlns:a16="http://schemas.microsoft.com/office/drawing/2014/main" val="2587485151"/>
                    </a:ext>
                  </a:extLst>
                </a:gridCol>
                <a:gridCol w="524712">
                  <a:extLst>
                    <a:ext uri="{9D8B030D-6E8A-4147-A177-3AD203B41FA5}">
                      <a16:colId xmlns:a16="http://schemas.microsoft.com/office/drawing/2014/main" val="4121027073"/>
                    </a:ext>
                  </a:extLst>
                </a:gridCol>
              </a:tblGrid>
              <a:tr h="360652">
                <a:tc>
                  <a:txBody>
                    <a:bodyPr/>
                    <a:lstStyle/>
                    <a:p>
                      <a:pPr algn="ctr" rtl="0" fontAlgn="ctr"/>
                      <a:r>
                        <a:rPr lang="en-US" sz="1800" b="1" i="0" u="none" strike="noStrike">
                          <a:solidFill>
                            <a:srgbClr val="000000"/>
                          </a:solidFill>
                          <a:effectLst/>
                          <a:latin typeface="Calibri" panose="020F0502020204030204" pitchFamily="34" charset="0"/>
                        </a:rPr>
                        <a:t>Chiều dài</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10</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&gt; 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442724"/>
                  </a:ext>
                </a:extLst>
              </a:tr>
              <a:tr h="360652">
                <a:tc>
                  <a:txBody>
                    <a:bodyPr/>
                    <a:lstStyle/>
                    <a:p>
                      <a:pPr algn="ctr" rtl="0" fontAlgn="ctr"/>
                      <a:r>
                        <a:rPr lang="vi-VN" sz="1800" b="1" i="0" u="none" strike="noStrike">
                          <a:solidFill>
                            <a:srgbClr val="000000"/>
                          </a:solidFill>
                          <a:effectLst/>
                          <a:latin typeface="Calibri" panose="020F0502020204030204" pitchFamily="34" charset="0"/>
                        </a:rPr>
                        <a:t>Số lượng</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631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1371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1232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727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6023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406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5824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396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432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436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519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331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290</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254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588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2679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10506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4355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0158765"/>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B374FE-DDE6-BF39-952B-D005AB7B8F0C}"/>
                  </a:ext>
                </a:extLst>
              </p:cNvPr>
              <p:cNvSpPr txBox="1"/>
              <p:nvPr/>
            </p:nvSpPr>
            <p:spPr>
              <a:xfrm>
                <a:off x="5837722" y="2213832"/>
                <a:ext cx="6058421" cy="2217851"/>
              </a:xfrm>
              <a:prstGeom prst="rect">
                <a:avLst/>
              </a:prstGeom>
              <a:noFill/>
            </p:spPr>
            <p:txBody>
              <a:bodyPr wrap="square" numCol="1" rtlCol="0">
                <a:spAutoFit/>
              </a:bodyPr>
              <a:lstStyle/>
              <a:p>
                <a:pPr algn="just">
                  <a:lnSpc>
                    <a:spcPct val="150000"/>
                  </a:lnSpc>
                </a:pP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𝑠</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𝑑𝑖𝑠𝑡𝑖𝑛𝑐𝑡</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𝑠</m:t>
                            </m:r>
                          </m:e>
                        </m:d>
                      </m:sub>
                    </m:sSub>
                    <m:r>
                      <a:rPr lang="en-US" i="0">
                        <a:latin typeface="Cambria Math" panose="02040503050406030204" pitchFamily="18" charset="0"/>
                      </a:rPr>
                      <m:t>×</m:t>
                    </m:r>
                    <m:func>
                      <m:funcPr>
                        <m:ctrlPr>
                          <a:rPr lang="en-US" i="1">
                            <a:latin typeface="Cambria Math" panose="02040503050406030204" pitchFamily="18" charset="0"/>
                          </a:rPr>
                        </m:ctrlPr>
                      </m:funcPr>
                      <m:fName>
                        <m:sSubSup>
                          <m:sSubSupPr>
                            <m:ctrlPr>
                              <a:rPr lang="en-US" i="1">
                                <a:solidFill>
                                  <a:srgbClr val="836967"/>
                                </a:solidFill>
                                <a:latin typeface="Cambria Math" panose="02040503050406030204" pitchFamily="18" charset="0"/>
                              </a:rPr>
                            </m:ctrlPr>
                          </m:sSubSupPr>
                          <m:e>
                            <m:r>
                              <m:rPr>
                                <m:sty m:val="p"/>
                              </m:rPr>
                              <a:rPr lang="en-US" i="0">
                                <a:latin typeface="Cambria Math" panose="02040503050406030204" pitchFamily="18" charset="0"/>
                              </a:rPr>
                              <m:t>max</m:t>
                            </m:r>
                          </m:e>
                          <m:sub>
                            <m:r>
                              <a:rPr lang="en-US" i="1">
                                <a:latin typeface="Cambria Math" panose="02040503050406030204" pitchFamily="18" charset="0"/>
                              </a:rPr>
                              <m:t>𝑖</m:t>
                            </m:r>
                          </m:sub>
                          <m:sup>
                            <m:r>
                              <a:rPr lang="en-US" i="1">
                                <a:latin typeface="Cambria Math" panose="02040503050406030204" pitchFamily="18" charset="0"/>
                              </a:rPr>
                              <m:t>𝐷</m:t>
                            </m:r>
                          </m:sup>
                        </m:sSubSup>
                      </m:fNa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e>
                    </m:fun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r>
                  <a:rPr lang="en-US"/>
                  <a:t>. Trong đó:</a:t>
                </a:r>
                <a:endParaRPr lang="en-US" b="0" i="1">
                  <a:latin typeface="Cambria Math" panose="02040503050406030204" pitchFamily="18" charset="0"/>
                </a:endParaRPr>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oMath>
                </a14:m>
                <a:r>
                  <a:rPr lang="en-US" dirty="0"/>
                  <a:t>: </a:t>
                </a:r>
                <a:r>
                  <a:rPr lang="en-US" dirty="0" err="1"/>
                  <a:t>Giá</a:t>
                </a:r>
                <a:r>
                  <a:rPr lang="en-US" dirty="0"/>
                  <a:t> </a:t>
                </a:r>
                <a:r>
                  <a:rPr lang="en-US" dirty="0" err="1"/>
                  <a:t>trị</a:t>
                </a:r>
                <a:r>
                  <a:rPr lang="en-US" dirty="0"/>
                  <a:t> </a:t>
                </a:r>
                <a:r>
                  <a:rPr lang="en-US" dirty="0" err="1"/>
                  <a:t>đánh</a:t>
                </a:r>
                <a:r>
                  <a:rPr lang="en-US" dirty="0"/>
                  <a:t> </a:t>
                </a:r>
                <a:r>
                  <a:rPr lang="en-US" dirty="0" err="1"/>
                  <a:t>giá</a:t>
                </a:r>
                <a:endParaRPr lang="en-US" dirty="0"/>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𝑑𝑖𝑠𝑡𝑖𝑛𝑐𝑡</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a:t>Patch s</a:t>
                </a:r>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của</a:t>
                </a:r>
                <a:r>
                  <a:rPr lang="en-US" dirty="0"/>
                  <a:t> Patch </a:t>
                </a:r>
                <a:r>
                  <a:rPr lang="en-US" dirty="0" err="1"/>
                  <a:t>thứ</a:t>
                </a:r>
                <a:r>
                  <a:rPr lang="en-US" dirty="0"/>
                  <a:t> </a:t>
                </a:r>
                <a:r>
                  <a:rPr lang="en-US" dirty="0" err="1"/>
                  <a:t>i</a:t>
                </a:r>
                <a:endParaRPr lang="en-US" dirty="0"/>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err="1"/>
                  <a:t>tự</a:t>
                </a:r>
                <a:r>
                  <a:rPr lang="en-US"/>
                  <a:t> của Patch s</a:t>
                </a:r>
                <a:endParaRPr lang="en-US" dirty="0"/>
              </a:p>
            </p:txBody>
          </p:sp>
        </mc:Choice>
        <mc:Fallback xmlns="">
          <p:sp>
            <p:nvSpPr>
              <p:cNvPr id="15" name="TextBox 14">
                <a:extLst>
                  <a:ext uri="{FF2B5EF4-FFF2-40B4-BE49-F238E27FC236}">
                    <a16:creationId xmlns:a16="http://schemas.microsoft.com/office/drawing/2014/main" id="{66B374FE-DDE6-BF39-952B-D005AB7B8F0C}"/>
                  </a:ext>
                </a:extLst>
              </p:cNvPr>
              <p:cNvSpPr txBox="1">
                <a:spLocks noRot="1" noChangeAspect="1" noMove="1" noResize="1" noEditPoints="1" noAdjustHandles="1" noChangeArrowheads="1" noChangeShapeType="1" noTextEdit="1"/>
              </p:cNvSpPr>
              <p:nvPr/>
            </p:nvSpPr>
            <p:spPr>
              <a:xfrm>
                <a:off x="5837722" y="2213832"/>
                <a:ext cx="6058421" cy="2217851"/>
              </a:xfrm>
              <a:prstGeom prst="rect">
                <a:avLst/>
              </a:prstGeom>
              <a:blipFill>
                <a:blip r:embed="rId3"/>
                <a:stretch>
                  <a:fillRect l="-705" b="-3571"/>
                </a:stretch>
              </a:blipFill>
            </p:spPr>
            <p:txBody>
              <a:bodyPr/>
              <a:lstStyle/>
              <a:p>
                <a:r>
                  <a:rPr lang="en-US">
                    <a:noFill/>
                  </a:rPr>
                  <a:t> </a:t>
                </a:r>
              </a:p>
            </p:txBody>
          </p:sp>
        </mc:Fallback>
      </mc:AlternateContent>
      <p:graphicFrame>
        <p:nvGraphicFramePr>
          <p:cNvPr id="16" name="Table 15">
            <a:extLst>
              <a:ext uri="{FF2B5EF4-FFF2-40B4-BE49-F238E27FC236}">
                <a16:creationId xmlns:a16="http://schemas.microsoft.com/office/drawing/2014/main" id="{2880C958-1CDE-57DC-2257-E7734C0A5387}"/>
              </a:ext>
            </a:extLst>
          </p:cNvPr>
          <p:cNvGraphicFramePr>
            <a:graphicFrameLocks noGrp="1"/>
          </p:cNvGraphicFramePr>
          <p:nvPr>
            <p:extLst>
              <p:ext uri="{D42A27DB-BD31-4B8C-83A1-F6EECF244321}">
                <p14:modId xmlns:p14="http://schemas.microsoft.com/office/powerpoint/2010/main" val="827957979"/>
              </p:ext>
            </p:extLst>
          </p:nvPr>
        </p:nvGraphicFramePr>
        <p:xfrm>
          <a:off x="6329484" y="4925452"/>
          <a:ext cx="5180284" cy="1101471"/>
        </p:xfrm>
        <a:graphic>
          <a:graphicData uri="http://schemas.openxmlformats.org/drawingml/2006/table">
            <a:tbl>
              <a:tblPr firstRow="1" firstCol="1" bandRow="1">
                <a:tableStyleId>{5940675A-B579-460E-94D1-54222C63F5DA}</a:tableStyleId>
              </a:tblPr>
              <a:tblGrid>
                <a:gridCol w="1326628">
                  <a:extLst>
                    <a:ext uri="{9D8B030D-6E8A-4147-A177-3AD203B41FA5}">
                      <a16:colId xmlns:a16="http://schemas.microsoft.com/office/drawing/2014/main" val="923850719"/>
                    </a:ext>
                  </a:extLst>
                </a:gridCol>
                <a:gridCol w="1710928">
                  <a:extLst>
                    <a:ext uri="{9D8B030D-6E8A-4147-A177-3AD203B41FA5}">
                      <a16:colId xmlns:a16="http://schemas.microsoft.com/office/drawing/2014/main" val="2722397852"/>
                    </a:ext>
                  </a:extLst>
                </a:gridCol>
                <a:gridCol w="2142728">
                  <a:extLst>
                    <a:ext uri="{9D8B030D-6E8A-4147-A177-3AD203B41FA5}">
                      <a16:colId xmlns:a16="http://schemas.microsoft.com/office/drawing/2014/main" val="3403714445"/>
                    </a:ext>
                  </a:extLst>
                </a:gridCol>
              </a:tblGrid>
              <a:tr h="352821">
                <a:tc>
                  <a:txBody>
                    <a:bodyPr/>
                    <a:lstStyle/>
                    <a:p>
                      <a:pPr marL="0" marR="0" algn="ctr">
                        <a:lnSpc>
                          <a:spcPct val="150000"/>
                        </a:lnSpc>
                        <a:spcBef>
                          <a:spcPts val="0"/>
                        </a:spcBef>
                        <a:spcAft>
                          <a:spcPts val="0"/>
                        </a:spcAft>
                      </a:pPr>
                      <a:r>
                        <a:rPr lang="en-US" sz="1800" b="1" dirty="0" err="1">
                          <a:effectLst/>
                        </a:rPr>
                        <a:t>Tập</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rPr>
                        <a:t>Số</a:t>
                      </a:r>
                      <a:r>
                        <a:rPr lang="en-US" sz="1800" b="1" dirty="0">
                          <a:effectLst/>
                        </a:rPr>
                        <a:t> </a:t>
                      </a:r>
                      <a:r>
                        <a:rPr lang="en-US" sz="1800" b="1" dirty="0" err="1">
                          <a:effectLst/>
                        </a:rPr>
                        <a:t>điểm</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rPr>
                        <a:t>Tỉ</a:t>
                      </a:r>
                      <a:r>
                        <a:rPr lang="en-US" sz="1800" b="1" dirty="0">
                          <a:effectLst/>
                        </a:rPr>
                        <a:t> </a:t>
                      </a:r>
                      <a:r>
                        <a:rPr lang="en-US" sz="1800" b="1" dirty="0" err="1">
                          <a:effectLst/>
                        </a:rPr>
                        <a:t>lệ</a:t>
                      </a:r>
                      <a:r>
                        <a:rPr lang="en-US" sz="1800" b="1" dirty="0">
                          <a:effectLst/>
                        </a:rPr>
                        <a:t> </a:t>
                      </a:r>
                      <a:r>
                        <a:rPr lang="en-US" sz="1800" b="1" dirty="0" err="1">
                          <a:effectLst/>
                        </a:rPr>
                        <a:t>ký</a:t>
                      </a:r>
                      <a:r>
                        <a:rPr lang="en-US" sz="1800" b="1" dirty="0">
                          <a:effectLst/>
                        </a:rPr>
                        <a:t> </a:t>
                      </a:r>
                      <a:r>
                        <a:rPr lang="en-US" sz="1800" b="1" dirty="0" err="1">
                          <a:effectLst/>
                        </a:rPr>
                        <a:t>tự</a:t>
                      </a:r>
                      <a:r>
                        <a:rPr lang="en-US" sz="1800" b="1" dirty="0">
                          <a:effectLst/>
                        </a:rPr>
                        <a:t> </a:t>
                      </a:r>
                      <a:r>
                        <a:rPr lang="en-US" sz="1800" b="1" dirty="0" err="1">
                          <a:effectLst/>
                        </a:rPr>
                        <a:t>giao</a:t>
                      </a:r>
                      <a:r>
                        <a:rPr lang="en-US" sz="1800" b="1" dirty="0">
                          <a:effectLst/>
                        </a:rPr>
                        <a:t> </a:t>
                      </a:r>
                      <a:r>
                        <a:rPr lang="en-US" sz="1800" b="1" dirty="0" err="1">
                          <a:effectLst/>
                        </a:rPr>
                        <a:t>nhau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64334707"/>
                  </a:ext>
                </a:extLst>
              </a:tr>
              <a:tr h="352821">
                <a:tc>
                  <a:txBody>
                    <a:bodyPr/>
                    <a:lstStyle/>
                    <a:p>
                      <a:pPr marL="0" marR="0" algn="ctr">
                        <a:lnSpc>
                          <a:spcPct val="150000"/>
                        </a:lnSpc>
                        <a:spcBef>
                          <a:spcPts val="0"/>
                        </a:spcBef>
                        <a:spcAft>
                          <a:spcPts val="0"/>
                        </a:spcAft>
                      </a:pPr>
                      <a:r>
                        <a:rPr lang="en-US" sz="1800" b="1">
                          <a:effectLst/>
                        </a:rPr>
                        <a:t>Tập Train</a:t>
                      </a:r>
                      <a:endParaRPr lang="en-US" sz="1800" b="1">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a:effectLst/>
                        </a:rPr>
                        <a:t>30654</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highlight>
                            <a:srgbClr val="FFFF00"/>
                          </a:highlight>
                        </a:rPr>
                        <a:t>93.24</a:t>
                      </a:r>
                      <a:r>
                        <a:rPr lang="en-US" sz="1800" dirty="0">
                          <a:effectLst/>
                          <a:highlight>
                            <a:srgbClr val="FFFF00"/>
                          </a:highlight>
                        </a:rPr>
                        <a:t>%</a:t>
                      </a:r>
                      <a:endParaRPr lang="en-US" sz="1800" dirty="0">
                        <a:effectLst/>
                        <a:highlight>
                          <a:srgbClr val="FFFF00"/>
                        </a:highligh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16914672"/>
                  </a:ext>
                </a:extLst>
              </a:tr>
              <a:tr h="352821">
                <a:tc>
                  <a:txBody>
                    <a:bodyPr/>
                    <a:lstStyle/>
                    <a:p>
                      <a:pPr marL="0" marR="0" algn="ctr">
                        <a:lnSpc>
                          <a:spcPct val="150000"/>
                        </a:lnSpc>
                        <a:spcBef>
                          <a:spcPts val="0"/>
                        </a:spcBef>
                        <a:spcAft>
                          <a:spcPts val="0"/>
                        </a:spcAft>
                      </a:pPr>
                      <a:r>
                        <a:rPr lang="en-US" sz="1800" b="1" dirty="0" err="1">
                          <a:effectLst/>
                        </a:rPr>
                        <a:t>Tập</a:t>
                      </a:r>
                      <a:r>
                        <a:rPr lang="en-US" sz="1800" b="1" dirty="0">
                          <a:effectLst/>
                        </a:rPr>
                        <a:t> Validate</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rPr>
                        <a:t>7664</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rPr>
                        <a:t>64.41</a:t>
                      </a:r>
                      <a:r>
                        <a:rPr lang="en-US" sz="1800" dirty="0">
                          <a:effectLst/>
                        </a:rPr>
                        <a:t>%</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654690027"/>
                  </a:ext>
                </a:extLst>
              </a:tr>
            </a:tbl>
          </a:graphicData>
        </a:graphic>
      </p:graphicFrame>
      <p:sp>
        <p:nvSpPr>
          <p:cNvPr id="17" name="TextBox 16">
            <a:extLst>
              <a:ext uri="{FF2B5EF4-FFF2-40B4-BE49-F238E27FC236}">
                <a16:creationId xmlns:a16="http://schemas.microsoft.com/office/drawing/2014/main" id="{B4610D37-0E07-2E5F-824D-8CF41C46B759}"/>
              </a:ext>
            </a:extLst>
          </p:cNvPr>
          <p:cNvSpPr txBox="1"/>
          <p:nvPr/>
        </p:nvSpPr>
        <p:spPr>
          <a:xfrm>
            <a:off x="6034276" y="4448844"/>
            <a:ext cx="5627734"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4. </a:t>
            </a:r>
            <a:r>
              <a:rPr lang="en-US" sz="1800" dirty="0" err="1">
                <a:effectLst/>
                <a:latin typeface="Calibri (Body)"/>
                <a:ea typeface="Calibri" panose="020F0502020204030204" pitchFamily="34" charset="0"/>
                <a:cs typeface="Times New Roman" panose="02020603050405020304" pitchFamily="18" charset="0"/>
              </a:rPr>
              <a:t>Thống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kê</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giao</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nhau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giữa</a:t>
            </a:r>
            <a:r>
              <a:rPr lang="en-US" sz="1800" dirty="0">
                <a:effectLst/>
                <a:latin typeface="Calibri (Body)"/>
                <a:ea typeface="Calibri" panose="020F0502020204030204" pitchFamily="34" charset="0"/>
                <a:cs typeface="Times New Roman" panose="02020603050405020304" pitchFamily="18" charset="0"/>
              </a:rPr>
              <a:t> 2 </a:t>
            </a:r>
            <a:r>
              <a:rPr lang="en-US" sz="1800" dirty="0" err="1">
                <a:effectLst/>
                <a:latin typeface="Calibri (Body)"/>
                <a:ea typeface="Calibri" panose="020F0502020204030204" pitchFamily="34" charset="0"/>
                <a:cs typeface="Times New Roman" panose="02020603050405020304" pitchFamily="18" charset="0"/>
              </a:rPr>
              <a:t>tập</a:t>
            </a:r>
            <a:r>
              <a:rPr lang="en-US" sz="1800" dirty="0">
                <a:effectLst/>
                <a:latin typeface="Calibri (Body)"/>
                <a:ea typeface="Calibri" panose="020F0502020204030204" pitchFamily="34" charset="0"/>
                <a:cs typeface="Times New Roman" panose="02020603050405020304" pitchFamily="18" charset="0"/>
              </a:rPr>
              <a:t> Train </a:t>
            </a:r>
            <a:r>
              <a:rPr lang="en-US" sz="1800" err="1">
                <a:effectLst/>
                <a:latin typeface="Calibri (Body)"/>
                <a:ea typeface="Calibri" panose="020F0502020204030204" pitchFamily="34" charset="0"/>
                <a:cs typeface="Times New Roman" panose="02020603050405020304" pitchFamily="18" charset="0"/>
              </a:rPr>
              <a:t>và</a:t>
            </a:r>
            <a:r>
              <a:rPr lang="en-US" sz="1800">
                <a:effectLst/>
                <a:latin typeface="Calibri (Body)"/>
                <a:ea typeface="Calibri" panose="020F0502020204030204" pitchFamily="34" charset="0"/>
                <a:cs typeface="Times New Roman" panose="02020603050405020304" pitchFamily="18" charset="0"/>
              </a:rPr>
              <a:t> Validate</a:t>
            </a:r>
            <a:endParaRPr lang="en-US" sz="1800" dirty="0">
              <a:effectLst/>
              <a:latin typeface="Calibri (Body)"/>
              <a:ea typeface="Calibri" panose="020F0502020204030204" pitchFamily="34" charset="0"/>
              <a:cs typeface="Times New Roman" panose="02020603050405020304" pitchFamily="18" charset="0"/>
            </a:endParaRPr>
          </a:p>
        </p:txBody>
      </p:sp>
      <p:pic>
        <p:nvPicPr>
          <p:cNvPr id="18" name="Hình ảnh 9">
            <a:hlinkClick r:id="rId4" action="ppaction://hlinksldjump"/>
            <a:extLst>
              <a:ext uri="{FF2B5EF4-FFF2-40B4-BE49-F238E27FC236}">
                <a16:creationId xmlns:a16="http://schemas.microsoft.com/office/drawing/2014/main" id="{2791D8A1-6ADF-5382-13DA-5D5E09022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01803E21-9B28-653A-2777-443944C5571B}"/>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53608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17</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18" name="Hình ảnh 9">
            <a:hlinkClick r:id="rId3" action="ppaction://hlinksldjump"/>
            <a:extLst>
              <a:ext uri="{FF2B5EF4-FFF2-40B4-BE49-F238E27FC236}">
                <a16:creationId xmlns:a16="http://schemas.microsoft.com/office/drawing/2014/main" id="{2791D8A1-6ADF-5382-13DA-5D5E09022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3" name="Picture 2">
            <a:extLst>
              <a:ext uri="{FF2B5EF4-FFF2-40B4-BE49-F238E27FC236}">
                <a16:creationId xmlns:a16="http://schemas.microsoft.com/office/drawing/2014/main" id="{2485BF5C-1DBE-0D2B-1F5F-80C5C56D90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1569" y="1334312"/>
            <a:ext cx="3974062" cy="3524364"/>
          </a:xfrm>
          <a:prstGeom prst="rect">
            <a:avLst/>
          </a:prstGeom>
        </p:spPr>
      </p:pic>
      <p:sp>
        <p:nvSpPr>
          <p:cNvPr id="11" name="TextBox 10">
            <a:extLst>
              <a:ext uri="{FF2B5EF4-FFF2-40B4-BE49-F238E27FC236}">
                <a16:creationId xmlns:a16="http://schemas.microsoft.com/office/drawing/2014/main" id="{A88BD853-2ECA-345D-9C19-8D9E0E140923}"/>
              </a:ext>
            </a:extLst>
          </p:cNvPr>
          <p:cNvSpPr txBox="1"/>
          <p:nvPr/>
        </p:nvSpPr>
        <p:spPr>
          <a:xfrm>
            <a:off x="1297198" y="4858674"/>
            <a:ext cx="3622803" cy="880369"/>
          </a:xfrm>
          <a:prstGeom prst="rect">
            <a:avLst/>
          </a:prstGeom>
          <a:noFill/>
        </p:spPr>
        <p:txBody>
          <a:bodyPr wrap="square">
            <a:spAutoFit/>
          </a:bodyPr>
          <a:lstStyle/>
          <a:p>
            <a:pPr marL="180340" algn="ctr">
              <a:lnSpc>
                <a:spcPct val="150000"/>
              </a:lnSpc>
              <a:spcAft>
                <a:spcPts val="600"/>
              </a:spcAft>
            </a:pPr>
            <a:r>
              <a:rPr lang="en-US" dirty="0" err="1"/>
              <a:t>Hình</a:t>
            </a:r>
            <a:r>
              <a:rPr lang="en-US" dirty="0"/>
              <a:t> 16. </a:t>
            </a:r>
            <a:r>
              <a:rPr lang="en-US" dirty="0" err="1"/>
              <a:t>Cách</a:t>
            </a:r>
            <a:r>
              <a:rPr lang="en-US" dirty="0"/>
              <a:t> </a:t>
            </a:r>
            <a:r>
              <a:rPr lang="en-US" dirty="0" err="1"/>
              <a:t>sinh</a:t>
            </a:r>
            <a:r>
              <a:rPr lang="en-US" dirty="0"/>
              <a:t> </a:t>
            </a:r>
            <a:r>
              <a:rPr lang="en-US" dirty="0" err="1"/>
              <a:t>dữ</a:t>
            </a:r>
            <a:r>
              <a:rPr lang="en-US" dirty="0"/>
              <a:t> </a:t>
            </a:r>
            <a:r>
              <a:rPr lang="en-US" dirty="0" err="1"/>
              <a:t>liệu</a:t>
            </a:r>
            <a:r>
              <a:rPr lang="en-US" dirty="0"/>
              <a:t> </a:t>
            </a:r>
            <a:r>
              <a:rPr lang="en-US" dirty="0" err="1"/>
              <a:t>nhân</a:t>
            </a:r>
            <a:r>
              <a:rPr lang="en-US" dirty="0"/>
              <a:t> </a:t>
            </a:r>
            <a:r>
              <a:rPr lang="en-US" dirty="0" err="1"/>
              <a:t>tạo</a:t>
            </a:r>
            <a:r>
              <a:rPr lang="en-US" dirty="0"/>
              <a:t> </a:t>
            </a:r>
            <a:r>
              <a:rPr lang="en-US" dirty="0" err="1"/>
              <a:t>trong</a:t>
            </a:r>
            <a:r>
              <a:rPr lang="en-US" dirty="0"/>
              <a:t> Synthetic Nom String</a:t>
            </a:r>
          </a:p>
        </p:txBody>
      </p:sp>
      <p:sp>
        <p:nvSpPr>
          <p:cNvPr id="13" name="Title 1">
            <a:extLst>
              <a:ext uri="{FF2B5EF4-FFF2-40B4-BE49-F238E27FC236}">
                <a16:creationId xmlns:a16="http://schemas.microsoft.com/office/drawing/2014/main" id="{2B437911-46D3-A279-9AC0-A179C54A73E9}"/>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2.7. SYNTHETIC NOM STRING</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Flowchart: Process 1">
            <a:extLst>
              <a:ext uri="{FF2B5EF4-FFF2-40B4-BE49-F238E27FC236}">
                <a16:creationId xmlns:a16="http://schemas.microsoft.com/office/drawing/2014/main" id="{00DDA56E-5275-E7DA-32F3-70ABCD8E15B9}"/>
              </a:ext>
            </a:extLst>
          </p:cNvPr>
          <p:cNvSpPr/>
          <p:nvPr/>
        </p:nvSpPr>
        <p:spPr>
          <a:xfrm>
            <a:off x="7052509" y="1810562"/>
            <a:ext cx="3830236" cy="983670"/>
          </a:xfrm>
          <a:prstGeom prst="flowChartProcess">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Chỉ sử dụng để tiền huấn luyện cho các mô hình Text Recognition</a:t>
            </a:r>
          </a:p>
        </p:txBody>
      </p:sp>
      <p:graphicFrame>
        <p:nvGraphicFramePr>
          <p:cNvPr id="4" name="Table 3">
            <a:extLst>
              <a:ext uri="{FF2B5EF4-FFF2-40B4-BE49-F238E27FC236}">
                <a16:creationId xmlns:a16="http://schemas.microsoft.com/office/drawing/2014/main" id="{9A4B8946-B7C8-8C21-7F8D-3281099927B2}"/>
              </a:ext>
            </a:extLst>
          </p:cNvPr>
          <p:cNvGraphicFramePr>
            <a:graphicFrameLocks noGrp="1"/>
          </p:cNvGraphicFramePr>
          <p:nvPr>
            <p:extLst>
              <p:ext uri="{D42A27DB-BD31-4B8C-83A1-F6EECF244321}">
                <p14:modId xmlns:p14="http://schemas.microsoft.com/office/powerpoint/2010/main" val="2106910414"/>
              </p:ext>
            </p:extLst>
          </p:nvPr>
        </p:nvGraphicFramePr>
        <p:xfrm>
          <a:off x="6305968" y="3588697"/>
          <a:ext cx="5231338" cy="1106805"/>
        </p:xfrm>
        <a:graphic>
          <a:graphicData uri="http://schemas.openxmlformats.org/drawingml/2006/table">
            <a:tbl>
              <a:tblPr firstRow="1" firstCol="1" bandRow="1">
                <a:tableStyleId>{5940675A-B579-460E-94D1-54222C63F5DA}</a:tableStyleId>
              </a:tblPr>
              <a:tblGrid>
                <a:gridCol w="1374506">
                  <a:extLst>
                    <a:ext uri="{9D8B030D-6E8A-4147-A177-3AD203B41FA5}">
                      <a16:colId xmlns:a16="http://schemas.microsoft.com/office/drawing/2014/main" val="923850719"/>
                    </a:ext>
                  </a:extLst>
                </a:gridCol>
                <a:gridCol w="1712516">
                  <a:extLst>
                    <a:ext uri="{9D8B030D-6E8A-4147-A177-3AD203B41FA5}">
                      <a16:colId xmlns:a16="http://schemas.microsoft.com/office/drawing/2014/main" val="2722397852"/>
                    </a:ext>
                  </a:extLst>
                </a:gridCol>
                <a:gridCol w="2144316">
                  <a:extLst>
                    <a:ext uri="{9D8B030D-6E8A-4147-A177-3AD203B41FA5}">
                      <a16:colId xmlns:a16="http://schemas.microsoft.com/office/drawing/2014/main" val="3403714445"/>
                    </a:ext>
                  </a:extLst>
                </a:gridCol>
              </a:tblGrid>
              <a:tr h="352821">
                <a:tc>
                  <a:txBody>
                    <a:bodyPr/>
                    <a:lstStyle/>
                    <a:p>
                      <a:pPr marL="0" marR="0" algn="ctr">
                        <a:lnSpc>
                          <a:spcPct val="150000"/>
                        </a:lnSpc>
                        <a:spcBef>
                          <a:spcPts val="0"/>
                        </a:spcBef>
                        <a:spcAft>
                          <a:spcPts val="0"/>
                        </a:spcAft>
                      </a:pPr>
                      <a:r>
                        <a:rPr lang="en-US" sz="1800" b="1" dirty="0" err="1">
                          <a:effectLst/>
                          <a:latin typeface="Calibri (Body)"/>
                        </a:rPr>
                        <a:t>Tập</a:t>
                      </a:r>
                      <a:r>
                        <a:rPr lang="en-US" sz="1800" b="1" dirty="0">
                          <a:effectLst/>
                          <a:latin typeface="Calibri (Body)"/>
                        </a:rPr>
                        <a:t> </a:t>
                      </a:r>
                      <a:r>
                        <a:rPr lang="en-US" sz="1800" b="1" dirty="0" err="1">
                          <a:effectLst/>
                          <a:latin typeface="Calibri (Body)"/>
                        </a:rPr>
                        <a:t>dữ</a:t>
                      </a:r>
                      <a:r>
                        <a:rPr lang="en-US" sz="1800" b="1" dirty="0">
                          <a:effectLst/>
                          <a:latin typeface="Calibri (Body)"/>
                        </a:rPr>
                        <a:t> </a:t>
                      </a:r>
                      <a:r>
                        <a:rPr lang="en-US" sz="1800" b="1" dirty="0" err="1">
                          <a:effectLst/>
                          <a:latin typeface="Calibri (Body)"/>
                        </a:rPr>
                        <a:t>liệu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latin typeface="Calibri (Body)"/>
                        </a:rPr>
                        <a:t>Số</a:t>
                      </a:r>
                      <a:r>
                        <a:rPr lang="en-US" sz="1800" b="1" dirty="0">
                          <a:effectLst/>
                          <a:latin typeface="Calibri (Body)"/>
                        </a:rPr>
                        <a:t> </a:t>
                      </a:r>
                      <a:r>
                        <a:rPr lang="en-US" sz="1800" b="1" dirty="0" err="1">
                          <a:effectLst/>
                          <a:latin typeface="Calibri (Body)"/>
                        </a:rPr>
                        <a:t>điểm</a:t>
                      </a:r>
                      <a:r>
                        <a:rPr lang="en-US" sz="1800" b="1" dirty="0">
                          <a:effectLst/>
                          <a:latin typeface="Calibri (Body)"/>
                        </a:rPr>
                        <a:t> </a:t>
                      </a:r>
                      <a:r>
                        <a:rPr lang="en-US" sz="1800" b="1" dirty="0" err="1">
                          <a:effectLst/>
                          <a:latin typeface="Calibri (Body)"/>
                        </a:rPr>
                        <a:t>dữ</a:t>
                      </a:r>
                      <a:r>
                        <a:rPr lang="en-US" sz="1800" b="1" dirty="0">
                          <a:effectLst/>
                          <a:latin typeface="Calibri (Body)"/>
                        </a:rPr>
                        <a:t> </a:t>
                      </a:r>
                      <a:r>
                        <a:rPr lang="en-US" sz="1800" b="1" dirty="0" err="1">
                          <a:effectLst/>
                          <a:latin typeface="Calibri (Body)"/>
                        </a:rPr>
                        <a:t>liệu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latin typeface="Calibri (Body)"/>
                        </a:rPr>
                        <a:t>Tỉ</a:t>
                      </a:r>
                      <a:r>
                        <a:rPr lang="en-US" sz="1800" b="1" dirty="0">
                          <a:effectLst/>
                          <a:latin typeface="Calibri (Body)"/>
                        </a:rPr>
                        <a:t> </a:t>
                      </a:r>
                      <a:r>
                        <a:rPr lang="en-US" sz="1800" b="1" dirty="0" err="1">
                          <a:effectLst/>
                          <a:latin typeface="Calibri (Body)"/>
                        </a:rPr>
                        <a:t>lệ</a:t>
                      </a:r>
                      <a:r>
                        <a:rPr lang="en-US" sz="1800" b="1" dirty="0">
                          <a:effectLst/>
                          <a:latin typeface="Calibri (Body)"/>
                        </a:rPr>
                        <a:t> </a:t>
                      </a:r>
                      <a:r>
                        <a:rPr lang="en-US" sz="1800" b="1" dirty="0" err="1">
                          <a:effectLst/>
                          <a:latin typeface="Calibri (Body)"/>
                        </a:rPr>
                        <a:t>ký</a:t>
                      </a:r>
                      <a:r>
                        <a:rPr lang="en-US" sz="1800" b="1" dirty="0">
                          <a:effectLst/>
                          <a:latin typeface="Calibri (Body)"/>
                        </a:rPr>
                        <a:t> </a:t>
                      </a:r>
                      <a:r>
                        <a:rPr lang="en-US" sz="1800" b="1" dirty="0" err="1">
                          <a:effectLst/>
                          <a:latin typeface="Calibri (Body)"/>
                        </a:rPr>
                        <a:t>tự</a:t>
                      </a:r>
                      <a:r>
                        <a:rPr lang="en-US" sz="1800" b="1" dirty="0">
                          <a:effectLst/>
                          <a:latin typeface="Calibri (Body)"/>
                        </a:rPr>
                        <a:t> </a:t>
                      </a:r>
                      <a:r>
                        <a:rPr lang="en-US" sz="1800" b="1" dirty="0" err="1">
                          <a:effectLst/>
                          <a:latin typeface="Calibri (Body)"/>
                        </a:rPr>
                        <a:t>giao</a:t>
                      </a:r>
                      <a:r>
                        <a:rPr lang="en-US" sz="1800" b="1" dirty="0">
                          <a:effectLst/>
                          <a:latin typeface="Calibri (Body)"/>
                        </a:rPr>
                        <a:t> </a:t>
                      </a:r>
                      <a:r>
                        <a:rPr lang="en-US" sz="1800" b="1" dirty="0" err="1">
                          <a:effectLst/>
                          <a:latin typeface="Calibri (Body)"/>
                        </a:rPr>
                        <a:t>nhau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64334707"/>
                  </a:ext>
                </a:extLst>
              </a:tr>
              <a:tr h="352821">
                <a:tc>
                  <a:txBody>
                    <a:bodyPr/>
                    <a:lstStyle/>
                    <a:p>
                      <a:pPr marL="0" marR="0" algn="ctr">
                        <a:lnSpc>
                          <a:spcPct val="150000"/>
                        </a:lnSpc>
                        <a:spcBef>
                          <a:spcPts val="0"/>
                        </a:spcBef>
                        <a:spcAft>
                          <a:spcPts val="0"/>
                        </a:spcAft>
                      </a:pPr>
                      <a:r>
                        <a:rPr lang="en-US" sz="1800" b="1">
                          <a:effectLst/>
                          <a:latin typeface="Calibri (Body)"/>
                        </a:rPr>
                        <a:t>Tập Train</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81297</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latin typeface="Calibri (Body)"/>
                        </a:rPr>
                        <a:t>9</a:t>
                      </a:r>
                      <a:r>
                        <a:rPr lang="en-US" sz="1800" dirty="0">
                          <a:effectLst/>
                          <a:latin typeface="Calibri (Body)"/>
                        </a:rPr>
                        <a:t>4</a:t>
                      </a:r>
                      <a:r>
                        <a:rPr lang="vi-VN" sz="1800" dirty="0">
                          <a:effectLst/>
                          <a:latin typeface="Calibri (Body)"/>
                        </a:rPr>
                        <a:t>.</a:t>
                      </a:r>
                      <a:r>
                        <a:rPr lang="en-US" sz="1800" dirty="0">
                          <a:effectLst/>
                          <a:latin typeface="Calibri (Body)"/>
                        </a:rPr>
                        <a:t>99%</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16914672"/>
                  </a:ext>
                </a:extLst>
              </a:tr>
              <a:tr h="352821">
                <a:tc>
                  <a:txBody>
                    <a:bodyPr/>
                    <a:lstStyle/>
                    <a:p>
                      <a:pPr marL="0" marR="0" algn="ctr">
                        <a:lnSpc>
                          <a:spcPct val="150000"/>
                        </a:lnSpc>
                        <a:spcBef>
                          <a:spcPts val="0"/>
                        </a:spcBef>
                        <a:spcAft>
                          <a:spcPts val="0"/>
                        </a:spcAft>
                      </a:pPr>
                      <a:r>
                        <a:rPr lang="en-US" sz="1800" b="1">
                          <a:effectLst/>
                          <a:latin typeface="Calibri (Body)"/>
                        </a:rPr>
                        <a:t>Tập Validate</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20324</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43.54%</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654690027"/>
                  </a:ext>
                </a:extLst>
              </a:tr>
            </a:tbl>
          </a:graphicData>
        </a:graphic>
      </p:graphicFrame>
      <p:sp>
        <p:nvSpPr>
          <p:cNvPr id="5" name="TextBox 4">
            <a:extLst>
              <a:ext uri="{FF2B5EF4-FFF2-40B4-BE49-F238E27FC236}">
                <a16:creationId xmlns:a16="http://schemas.microsoft.com/office/drawing/2014/main" id="{5F6C8244-2E66-9B4D-C69F-4AC0938E24DD}"/>
              </a:ext>
            </a:extLst>
          </p:cNvPr>
          <p:cNvSpPr txBox="1"/>
          <p:nvPr/>
        </p:nvSpPr>
        <p:spPr>
          <a:xfrm>
            <a:off x="6096000" y="3123826"/>
            <a:ext cx="5507366"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5. </a:t>
            </a:r>
            <a:r>
              <a:rPr lang="en-US" sz="1800" dirty="0" err="1">
                <a:effectLst/>
                <a:latin typeface="Calibri (Body)"/>
                <a:ea typeface="Calibri" panose="020F0502020204030204" pitchFamily="34" charset="0"/>
                <a:cs typeface="Times New Roman" panose="02020603050405020304" pitchFamily="18" charset="0"/>
              </a:rPr>
              <a:t>Thống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kê</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giao</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nhau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giữa</a:t>
            </a:r>
            <a:r>
              <a:rPr lang="en-US" sz="1800" dirty="0">
                <a:effectLst/>
                <a:latin typeface="Calibri (Body)"/>
                <a:ea typeface="Calibri" panose="020F0502020204030204" pitchFamily="34" charset="0"/>
                <a:cs typeface="Times New Roman" panose="02020603050405020304" pitchFamily="18" charset="0"/>
              </a:rPr>
              <a:t> 2 </a:t>
            </a:r>
            <a:r>
              <a:rPr lang="en-US" sz="1800" dirty="0" err="1">
                <a:effectLst/>
                <a:latin typeface="Calibri (Body)"/>
                <a:ea typeface="Calibri" panose="020F0502020204030204" pitchFamily="34" charset="0"/>
                <a:cs typeface="Times New Roman" panose="02020603050405020304" pitchFamily="18" charset="0"/>
              </a:rPr>
              <a:t>tập</a:t>
            </a:r>
            <a:r>
              <a:rPr lang="en-US" sz="1800" dirty="0">
                <a:effectLst/>
                <a:latin typeface="Calibri (Body)"/>
                <a:ea typeface="Calibri" panose="020F0502020204030204" pitchFamily="34" charset="0"/>
                <a:cs typeface="Times New Roman" panose="02020603050405020304" pitchFamily="18" charset="0"/>
              </a:rPr>
              <a:t> Train </a:t>
            </a:r>
            <a:r>
              <a:rPr lang="en-US" sz="1800" dirty="0" err="1">
                <a:effectLst/>
                <a:latin typeface="Calibri (Body)"/>
                <a:ea typeface="Calibri" panose="020F0502020204030204" pitchFamily="34" charset="0"/>
                <a:cs typeface="Times New Roman" panose="02020603050405020304" pitchFamily="18" charset="0"/>
              </a:rPr>
              <a:t>và</a:t>
            </a:r>
            <a:r>
              <a:rPr lang="en-US" sz="1800" dirty="0">
                <a:effectLst/>
                <a:latin typeface="Calibri (Body)"/>
                <a:ea typeface="Calibri" panose="020F0502020204030204" pitchFamily="34" charset="0"/>
                <a:cs typeface="Times New Roman" panose="02020603050405020304" pitchFamily="18" charset="0"/>
              </a:rPr>
              <a:t> Validate</a:t>
            </a:r>
          </a:p>
        </p:txBody>
      </p:sp>
      <p:sp>
        <p:nvSpPr>
          <p:cNvPr id="6" name="Hộp Văn bản 5">
            <a:extLst>
              <a:ext uri="{FF2B5EF4-FFF2-40B4-BE49-F238E27FC236}">
                <a16:creationId xmlns:a16="http://schemas.microsoft.com/office/drawing/2014/main" id="{01CE9F03-087D-C1DE-1EF0-F73DE1B0709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54851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3. CÁC HƯỚNG TRIỂN KHAI</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18</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44764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19</a:t>
            </a:fld>
            <a:endParaRPr lang="en-US" b="1" dirty="0"/>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318118EC-B669-C0B4-4449-ECA20A7BD5D9}"/>
              </a:ext>
            </a:extLst>
          </p:cNvPr>
          <p:cNvSpPr txBox="1"/>
          <p:nvPr/>
        </p:nvSpPr>
        <p:spPr>
          <a:xfrm>
            <a:off x="2788354" y="5779187"/>
            <a:ext cx="661529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17</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huấn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luyện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hình</a:t>
            </a:r>
            <a:endParaRPr lang="en-US" sz="1800" dirty="0">
              <a:effectLst/>
              <a:latin typeface="Calibri (Body)"/>
              <a:ea typeface="Calibri" panose="020F0502020204030204" pitchFamily="34" charset="0"/>
              <a:cs typeface="Times New Roman" panose="02020603050405020304" pitchFamily="18" charset="0"/>
            </a:endParaRPr>
          </a:p>
        </p:txBody>
      </p:sp>
      <p:sp>
        <p:nvSpPr>
          <p:cNvPr id="11" name="Hộp Văn bản 7">
            <a:extLst>
              <a:ext uri="{FF2B5EF4-FFF2-40B4-BE49-F238E27FC236}">
                <a16:creationId xmlns:a16="http://schemas.microsoft.com/office/drawing/2014/main" id="{54476888-A94F-2EEB-8B5B-F0A755E56E8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2" name="Title 1">
            <a:extLst>
              <a:ext uri="{FF2B5EF4-FFF2-40B4-BE49-F238E27FC236}">
                <a16:creationId xmlns:a16="http://schemas.microsoft.com/office/drawing/2014/main" id="{ED5016B8-CD52-CBFA-E795-6C2455309C5B}"/>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3.1. QUY TRÌNH HUẤN LUYỆN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C5BD320-D019-2432-8D17-F5DF89FEB8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35013" y="938677"/>
            <a:ext cx="7921972" cy="4980646"/>
          </a:xfrm>
          <a:prstGeom prst="rect">
            <a:avLst/>
          </a:prstGeom>
        </p:spPr>
      </p:pic>
      <p:sp>
        <p:nvSpPr>
          <p:cNvPr id="2" name="Hộp Văn bản 5">
            <a:extLst>
              <a:ext uri="{FF2B5EF4-FFF2-40B4-BE49-F238E27FC236}">
                <a16:creationId xmlns:a16="http://schemas.microsoft.com/office/drawing/2014/main" id="{79E3FD2B-C001-9A4E-2113-27A3AC85953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27111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7">
            <a:extLst>
              <a:ext uri="{FF2B5EF4-FFF2-40B4-BE49-F238E27FC236}">
                <a16:creationId xmlns:a16="http://schemas.microsoft.com/office/drawing/2014/main" id="{25AFE8D3-ED63-4AE8-B3D6-0BDC0370D2BF}"/>
              </a:ext>
            </a:extLst>
          </p:cNvPr>
          <p:cNvSpPr/>
          <p:nvPr/>
        </p:nvSpPr>
        <p:spPr>
          <a:xfrm>
            <a:off x="0" y="4793060"/>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rgbClr val="37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48">
            <a:extLst>
              <a:ext uri="{FF2B5EF4-FFF2-40B4-BE49-F238E27FC236}">
                <a16:creationId xmlns:a16="http://schemas.microsoft.com/office/drawing/2014/main" id="{A16DA35C-249A-4D21-862C-85C6B5569B19}"/>
              </a:ext>
            </a:extLst>
          </p:cNvPr>
          <p:cNvSpPr txBox="1"/>
          <p:nvPr/>
        </p:nvSpPr>
        <p:spPr>
          <a:xfrm>
            <a:off x="286328" y="2158523"/>
            <a:ext cx="11619344" cy="2496709"/>
          </a:xfrm>
          <a:prstGeom prst="rect">
            <a:avLst/>
          </a:prstGeom>
          <a:noFill/>
        </p:spPr>
        <p:txBody>
          <a:bodyPr wrap="square" rtlCol="0">
            <a:spAutoFit/>
          </a:bodyPr>
          <a:lstStyle/>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TẬN DỤNG DEEP LEARNING ĐỂ </a:t>
            </a:r>
            <a:endPar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SỐ HÓA CHỮ VIẾT</a:t>
            </a:r>
            <a:r>
              <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TAY VIỆT NAM CŨ </a:t>
            </a:r>
            <a:endPar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CHO LƯU TRỮ TÀI LIỆU LỊCH SỬ</a:t>
            </a:r>
            <a:endParaRPr lang="en-IN" sz="3600"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8">
            <a:extLst>
              <a:ext uri="{FF2B5EF4-FFF2-40B4-BE49-F238E27FC236}">
                <a16:creationId xmlns:a16="http://schemas.microsoft.com/office/drawing/2014/main" id="{A578C94D-DA80-4578-A601-B7E995AB5938}"/>
              </a:ext>
            </a:extLst>
          </p:cNvPr>
          <p:cNvCxnSpPr/>
          <p:nvPr/>
        </p:nvCxnSpPr>
        <p:spPr>
          <a:xfrm>
            <a:off x="6096000" y="5679651"/>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3270EFF-D694-4EDC-A40F-F46528E11B2C}"/>
              </a:ext>
            </a:extLst>
          </p:cNvPr>
          <p:cNvGrpSpPr/>
          <p:nvPr/>
        </p:nvGrpSpPr>
        <p:grpSpPr>
          <a:xfrm>
            <a:off x="858875" y="5360468"/>
            <a:ext cx="10474250" cy="1159676"/>
            <a:chOff x="858875" y="5450033"/>
            <a:chExt cx="10474250" cy="1159676"/>
          </a:xfrm>
        </p:grpSpPr>
        <p:sp>
          <p:nvSpPr>
            <p:cNvPr id="10" name="Rectangle 49">
              <a:extLst>
                <a:ext uri="{FF2B5EF4-FFF2-40B4-BE49-F238E27FC236}">
                  <a16:creationId xmlns:a16="http://schemas.microsoft.com/office/drawing/2014/main" id="{A45621AF-B771-4C2E-9C0E-00551BD760E3}"/>
                </a:ext>
              </a:extLst>
            </p:cNvPr>
            <p:cNvSpPr/>
            <p:nvPr/>
          </p:nvSpPr>
          <p:spPr>
            <a:xfrm>
              <a:off x="858875" y="5634699"/>
              <a:ext cx="3850553" cy="790345"/>
            </a:xfrm>
            <a:prstGeom prst="rect">
              <a:avLst/>
            </a:prstGeom>
          </p:spPr>
          <p:txBody>
            <a:bodyPr wrap="square">
              <a:spAutoFit/>
            </a:bodyPr>
            <a:lstStyle/>
            <a:p>
              <a:pPr algn="ctr" fontAlgn="base">
                <a:lnSpc>
                  <a:spcPct val="150000"/>
                </a:lnSpc>
              </a:pP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Đặng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Hoàng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Quân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18520339</a:t>
              </a:r>
            </a:p>
            <a:p>
              <a:pPr algn="ctr" fontAlgn="base">
                <a:lnSpc>
                  <a:spcPct val="150000"/>
                </a:lnSpc>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Nguyễn Đức </a:t>
              </a: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Duy Anh – 18520455</a:t>
              </a:r>
              <a:endParaRPr lang="en-IN" sz="1600" b="1" dirty="0">
                <a:solidFill>
                  <a:schemeClr val="bg1"/>
                </a:solidFill>
                <a:latin typeface="Arial" panose="020B0604020202020204" pitchFamily="34" charset="0"/>
                <a:cs typeface="Arial" panose="020B0604020202020204" pitchFamily="34" charset="0"/>
              </a:endParaRPr>
            </a:p>
          </p:txBody>
        </p:sp>
        <p:sp>
          <p:nvSpPr>
            <p:cNvPr id="12" name="Rectangle 52">
              <a:extLst>
                <a:ext uri="{FF2B5EF4-FFF2-40B4-BE49-F238E27FC236}">
                  <a16:creationId xmlns:a16="http://schemas.microsoft.com/office/drawing/2014/main" id="{70EF5761-A760-4B05-96C3-A39012475EDA}"/>
                </a:ext>
              </a:extLst>
            </p:cNvPr>
            <p:cNvSpPr/>
            <p:nvPr/>
          </p:nvSpPr>
          <p:spPr>
            <a:xfrm>
              <a:off x="8365512" y="5450033"/>
              <a:ext cx="2967613" cy="1159676"/>
            </a:xfrm>
            <a:prstGeom prst="rect">
              <a:avLst/>
            </a:prstGeom>
          </p:spPr>
          <p:txBody>
            <a:bodyPr wrap="square">
              <a:spAutoFit/>
            </a:bodyPr>
            <a:lstStyle/>
            <a:p>
              <a:pPr algn="ctr" fontAlgn="base">
                <a:lnSpc>
                  <a:spcPct val="150000"/>
                </a:lnSpc>
              </a:pPr>
              <a:r>
                <a:rPr lang="en-US" sz="1600" b="1" err="1">
                  <a:solidFill>
                    <a:schemeClr val="bg1"/>
                  </a:solidFill>
                  <a:latin typeface="Open Sans" panose="020B0606030504020204" pitchFamily="34" charset="0"/>
                  <a:ea typeface="Open Sans" panose="020B0606030504020204" pitchFamily="34" charset="0"/>
                  <a:cs typeface="Open Sans" panose="020B0606030504020204" pitchFamily="34" charset="0"/>
                </a:rPr>
                <a:t>Giảng</a:t>
              </a: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 viên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hướng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dẫn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TS. Đỗ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Trọng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Hợp</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ThS. Tạ </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Thu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Thủy</a:t>
              </a:r>
              <a:endParaRPr lang="en-IN" sz="1600" b="1" dirty="0">
                <a:solidFill>
                  <a:schemeClr val="bg1"/>
                </a:solidFill>
                <a:latin typeface="Arial" panose="020B0604020202020204" pitchFamily="34" charset="0"/>
                <a:cs typeface="Arial" panose="020B0604020202020204" pitchFamily="34" charset="0"/>
              </a:endParaRPr>
            </a:p>
          </p:txBody>
        </p:sp>
      </p:grpSp>
      <p:pic>
        <p:nvPicPr>
          <p:cNvPr id="13" name="Hình ảnh 9">
            <a:extLst>
              <a:ext uri="{FF2B5EF4-FFF2-40B4-BE49-F238E27FC236}">
                <a16:creationId xmlns:a16="http://schemas.microsoft.com/office/drawing/2014/main" id="{868325E1-CF99-90B6-902D-471BBE98B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Title 5">
            <a:extLst>
              <a:ext uri="{FF2B5EF4-FFF2-40B4-BE49-F238E27FC236}">
                <a16:creationId xmlns:a16="http://schemas.microsoft.com/office/drawing/2014/main" id="{764D9AAE-BF31-BAA9-4606-6667D80B3F11}"/>
              </a:ext>
            </a:extLst>
          </p:cNvPr>
          <p:cNvSpPr txBox="1">
            <a:spLocks/>
          </p:cNvSpPr>
          <p:nvPr/>
        </p:nvSpPr>
        <p:spPr>
          <a:xfrm>
            <a:off x="2436811" y="1828950"/>
            <a:ext cx="7315200" cy="3573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IN" sz="1800">
                <a:solidFill>
                  <a:srgbClr val="0070C0"/>
                </a:solidFill>
                <a:latin typeface="Open Sans" panose="020B0606030504020204" pitchFamily="34" charset="0"/>
                <a:ea typeface="Open Sans" panose="020B0606030504020204" pitchFamily="34" charset="0"/>
                <a:cs typeface="Open Sans" panose="020B0606030504020204" pitchFamily="34" charset="0"/>
              </a:rPr>
              <a:t>KHÓA LUẬN TỐT NGHIỆP</a:t>
            </a:r>
            <a:endParaRPr lang="en-IN" sz="1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6E5ACBD4-44C0-EA6C-441F-8D19992686AD}"/>
              </a:ext>
            </a:extLst>
          </p:cNvPr>
          <p:cNvSpPr txBox="1"/>
          <p:nvPr/>
        </p:nvSpPr>
        <p:spPr>
          <a:xfrm>
            <a:off x="1494702" y="147791"/>
            <a:ext cx="9202596" cy="1294585"/>
          </a:xfrm>
          <a:prstGeom prst="rect">
            <a:avLst/>
          </a:prstGeom>
          <a:noFill/>
        </p:spPr>
        <p:txBody>
          <a:bodyPr wrap="square">
            <a:spAutoFit/>
          </a:bodyPr>
          <a:lstStyle/>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ĐẠI HỌC QUỐC GIA T</a:t>
            </a:r>
            <a:r>
              <a:rPr lang="en-US">
                <a:solidFill>
                  <a:srgbClr val="0070C0"/>
                </a:solidFill>
                <a:latin typeface="Open Sans" panose="020B0606030504020204" pitchFamily="34" charset="0"/>
                <a:ea typeface="Open Sans" panose="020B0606030504020204" pitchFamily="34" charset="0"/>
                <a:cs typeface="Open Sans" panose="020B0606030504020204" pitchFamily="34" charset="0"/>
              </a:rPr>
              <a:t>HÀNH PHỐ</a:t>
            </a: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 HỒ CHÍ MINH</a:t>
            </a:r>
            <a:endParaRPr lang="en-US">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TRƯỜNG ĐẠI HỌC CÔNG NGHỆ THÔNG </a:t>
            </a:r>
            <a:r>
              <a:rPr lang="en-US">
                <a:solidFill>
                  <a:srgbClr val="0070C0"/>
                </a:solidFill>
                <a:latin typeface="Open Sans" panose="020B0606030504020204" pitchFamily="34" charset="0"/>
                <a:ea typeface="Open Sans" panose="020B0606030504020204" pitchFamily="34" charset="0"/>
                <a:cs typeface="Open Sans" panose="020B0606030504020204" pitchFamily="34" charset="0"/>
              </a:rPr>
              <a:t>TIN</a:t>
            </a:r>
            <a:endParaRPr lang="vi-VN">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KHOA KHOA HỌC VÀ KỸ THUẬT THÔNG TIN</a:t>
            </a: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20</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318118EC-B669-C0B4-4449-ECA20A7BD5D9}"/>
              </a:ext>
            </a:extLst>
          </p:cNvPr>
          <p:cNvSpPr txBox="1"/>
          <p:nvPr/>
        </p:nvSpPr>
        <p:spPr>
          <a:xfrm>
            <a:off x="2788354" y="5388929"/>
            <a:ext cx="661529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18</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triển</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khai</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đánh giá </a:t>
            </a:r>
            <a:r>
              <a:rPr lang="en-US" sz="1800">
                <a:effectLst/>
                <a:latin typeface="Calibri (Body)"/>
                <a:ea typeface="Calibri" panose="020F0502020204030204" pitchFamily="34" charset="0"/>
                <a:cs typeface="Times New Roman" panose="02020603050405020304" pitchFamily="18" charset="0"/>
              </a:rPr>
              <a:t>cho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bài</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toán</a:t>
            </a:r>
            <a:r>
              <a:rPr lang="en-US" sz="1800" dirty="0">
                <a:effectLst/>
                <a:latin typeface="Calibri (Body)"/>
                <a:ea typeface="Calibri" panose="020F0502020204030204" pitchFamily="34" charset="0"/>
                <a:cs typeface="Times New Roman" panose="02020603050405020304" pitchFamily="18" charset="0"/>
              </a:rPr>
              <a:t> OCR</a:t>
            </a:r>
          </a:p>
        </p:txBody>
      </p:sp>
      <p:pic>
        <p:nvPicPr>
          <p:cNvPr id="7" name="Picture 6">
            <a:extLst>
              <a:ext uri="{FF2B5EF4-FFF2-40B4-BE49-F238E27FC236}">
                <a16:creationId xmlns:a16="http://schemas.microsoft.com/office/drawing/2014/main" id="{A1C83820-391E-3863-CEBB-1F8FB7190C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120" y="1623319"/>
            <a:ext cx="11887762" cy="3611364"/>
          </a:xfrm>
          <a:prstGeom prst="rect">
            <a:avLst/>
          </a:prstGeom>
        </p:spPr>
      </p:pic>
      <p:sp>
        <p:nvSpPr>
          <p:cNvPr id="12" name="Title 1">
            <a:extLst>
              <a:ext uri="{FF2B5EF4-FFF2-40B4-BE49-F238E27FC236}">
                <a16:creationId xmlns:a16="http://schemas.microsoft.com/office/drawing/2014/main" id="{D3D7039B-B66A-9C06-E129-0109FE802BEA}"/>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3.2. QUY TRÌNH ĐÁNH GIÁ</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857FAAFB-5A46-9E32-F646-8F9C61CA5ACB}"/>
                  </a:ext>
                </a:extLst>
              </p14:cNvPr>
              <p14:cNvContentPartPr/>
              <p14:nvPr/>
            </p14:nvContentPartPr>
            <p14:xfrm>
              <a:off x="10116848" y="5338707"/>
              <a:ext cx="360" cy="360"/>
            </p14:xfrm>
          </p:contentPart>
        </mc:Choice>
        <mc:Fallback xmlns="">
          <p:pic>
            <p:nvPicPr>
              <p:cNvPr id="20" name="Ink 19">
                <a:extLst>
                  <a:ext uri="{FF2B5EF4-FFF2-40B4-BE49-F238E27FC236}">
                    <a16:creationId xmlns:a16="http://schemas.microsoft.com/office/drawing/2014/main" id="{857FAAFB-5A46-9E32-F646-8F9C61CA5ACB}"/>
                  </a:ext>
                </a:extLst>
              </p:cNvPr>
              <p:cNvPicPr/>
              <p:nvPr/>
            </p:nvPicPr>
            <p:blipFill>
              <a:blip r:embed="rId7"/>
              <a:stretch>
                <a:fillRect/>
              </a:stretch>
            </p:blipFill>
            <p:spPr>
              <a:xfrm>
                <a:off x="10108208" y="5329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F83917D4-1D38-38CB-A1D9-8AD25CB37623}"/>
                  </a:ext>
                </a:extLst>
              </p14:cNvPr>
              <p14:cNvContentPartPr/>
              <p14:nvPr/>
            </p14:nvContentPartPr>
            <p14:xfrm>
              <a:off x="11525528" y="191427"/>
              <a:ext cx="360" cy="360"/>
            </p14:xfrm>
          </p:contentPart>
        </mc:Choice>
        <mc:Fallback xmlns="">
          <p:pic>
            <p:nvPicPr>
              <p:cNvPr id="27" name="Ink 26">
                <a:extLst>
                  <a:ext uri="{FF2B5EF4-FFF2-40B4-BE49-F238E27FC236}">
                    <a16:creationId xmlns:a16="http://schemas.microsoft.com/office/drawing/2014/main" id="{F83917D4-1D38-38CB-A1D9-8AD25CB37623}"/>
                  </a:ext>
                </a:extLst>
              </p:cNvPr>
              <p:cNvPicPr/>
              <p:nvPr/>
            </p:nvPicPr>
            <p:blipFill>
              <a:blip r:embed="rId7"/>
              <a:stretch>
                <a:fillRect/>
              </a:stretch>
            </p:blipFill>
            <p:spPr>
              <a:xfrm>
                <a:off x="11516888" y="182787"/>
                <a:ext cx="18000" cy="18000"/>
              </a:xfrm>
              <a:prstGeom prst="rect">
                <a:avLst/>
              </a:prstGeom>
            </p:spPr>
          </p:pic>
        </mc:Fallback>
      </mc:AlternateContent>
      <p:sp>
        <p:nvSpPr>
          <p:cNvPr id="2" name="Hộp Văn bản 5">
            <a:extLst>
              <a:ext uri="{FF2B5EF4-FFF2-40B4-BE49-F238E27FC236}">
                <a16:creationId xmlns:a16="http://schemas.microsoft.com/office/drawing/2014/main" id="{A8704331-6D8C-D16B-4507-648B26A0B52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15573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21</a:t>
            </a:fld>
            <a:endParaRPr lang="en-US" b="1" dirty="0"/>
          </a:p>
        </p:txBody>
      </p:sp>
      <p:sp>
        <p:nvSpPr>
          <p:cNvPr id="29" name="Title 1">
            <a:extLst>
              <a:ext uri="{FF2B5EF4-FFF2-40B4-BE49-F238E27FC236}">
                <a16:creationId xmlns:a16="http://schemas.microsoft.com/office/drawing/2014/main" id="{D29A7770-52D6-F4C6-F892-6106285735EB}"/>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DETECTION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Các</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8" name="Hình ảnh 9">
            <a:hlinkClick r:id="rId3" action="ppaction://hlinksldjump"/>
            <a:extLst>
              <a:ext uri="{FF2B5EF4-FFF2-40B4-BE49-F238E27FC236}">
                <a16:creationId xmlns:a16="http://schemas.microsoft.com/office/drawing/2014/main" id="{A2483E49-DFEB-8DA4-1F10-87D8F6F2F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graphicFrame>
        <p:nvGraphicFramePr>
          <p:cNvPr id="32" name="Diagram 31">
            <a:extLst>
              <a:ext uri="{FF2B5EF4-FFF2-40B4-BE49-F238E27FC236}">
                <a16:creationId xmlns:a16="http://schemas.microsoft.com/office/drawing/2014/main" id="{68B8F7D1-4A3F-A1A0-F7CC-8F4AD9F7F5D2}"/>
              </a:ext>
            </a:extLst>
          </p:cNvPr>
          <p:cNvGraphicFramePr/>
          <p:nvPr>
            <p:extLst>
              <p:ext uri="{D42A27DB-BD31-4B8C-83A1-F6EECF244321}">
                <p14:modId xmlns:p14="http://schemas.microsoft.com/office/powerpoint/2010/main" val="1419446181"/>
              </p:ext>
            </p:extLst>
          </p:nvPr>
        </p:nvGraphicFramePr>
        <p:xfrm>
          <a:off x="3325091" y="2230583"/>
          <a:ext cx="5541818" cy="23968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Hộp Văn bản 7">
            <a:extLst>
              <a:ext uri="{FF2B5EF4-FFF2-40B4-BE49-F238E27FC236}">
                <a16:creationId xmlns:a16="http://schemas.microsoft.com/office/drawing/2014/main" id="{F9A4E9DC-9131-A252-D338-78515FF23727}"/>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97E19CB0-B40E-7A13-E0C2-8B02E92CF3C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2718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22</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3. CÁC HƯỚNG TRIỂN KHAI</a:t>
            </a:r>
            <a:endParaRPr lang="vi-VN" sz="1400" b="1" dirty="0">
              <a:solidFill>
                <a:schemeClr val="accent6">
                  <a:lumMod val="75000"/>
                </a:schemeClr>
              </a:solidFill>
            </a:endParaRPr>
          </a:p>
        </p:txBody>
      </p:sp>
      <p:pic>
        <p:nvPicPr>
          <p:cNvPr id="31" name="Picture 30" descr="Diagram&#10;&#10;Description automatically generated">
            <a:extLst>
              <a:ext uri="{FF2B5EF4-FFF2-40B4-BE49-F238E27FC236}">
                <a16:creationId xmlns:a16="http://schemas.microsoft.com/office/drawing/2014/main" id="{54634DCD-AC1E-8377-73E6-AAC8DAEF2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600" y="1265781"/>
            <a:ext cx="3911868" cy="4553712"/>
          </a:xfrm>
          <a:prstGeom prst="rect">
            <a:avLst/>
          </a:prstGeom>
        </p:spPr>
      </p:pic>
      <p:sp>
        <p:nvSpPr>
          <p:cNvPr id="3" name="Rectangle 2">
            <a:extLst>
              <a:ext uri="{FF2B5EF4-FFF2-40B4-BE49-F238E27FC236}">
                <a16:creationId xmlns:a16="http://schemas.microsoft.com/office/drawing/2014/main" id="{E59A392D-A8FE-5828-723D-B47E983BA7AE}"/>
              </a:ext>
            </a:extLst>
          </p:cNvPr>
          <p:cNvSpPr/>
          <p:nvPr/>
        </p:nvSpPr>
        <p:spPr>
          <a:xfrm>
            <a:off x="1722788" y="2146625"/>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2</a:t>
            </a:r>
          </a:p>
        </p:txBody>
      </p:sp>
      <p:sp>
        <p:nvSpPr>
          <p:cNvPr id="9" name="Rectangle 8">
            <a:extLst>
              <a:ext uri="{FF2B5EF4-FFF2-40B4-BE49-F238E27FC236}">
                <a16:creationId xmlns:a16="http://schemas.microsoft.com/office/drawing/2014/main" id="{3BDE3D8D-CF22-43C3-9D28-672963FF4458}"/>
              </a:ext>
            </a:extLst>
          </p:cNvPr>
          <p:cNvSpPr/>
          <p:nvPr/>
        </p:nvSpPr>
        <p:spPr>
          <a:xfrm>
            <a:off x="1722786" y="3232893"/>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3</a:t>
            </a:r>
          </a:p>
        </p:txBody>
      </p:sp>
      <p:sp>
        <p:nvSpPr>
          <p:cNvPr id="12" name="Rectangle 11">
            <a:extLst>
              <a:ext uri="{FF2B5EF4-FFF2-40B4-BE49-F238E27FC236}">
                <a16:creationId xmlns:a16="http://schemas.microsoft.com/office/drawing/2014/main" id="{458BFC95-2CA4-6104-0B2E-87A42A5F7B24}"/>
              </a:ext>
            </a:extLst>
          </p:cNvPr>
          <p:cNvSpPr/>
          <p:nvPr/>
        </p:nvSpPr>
        <p:spPr>
          <a:xfrm>
            <a:off x="1722786" y="4319161"/>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4</a:t>
            </a:r>
          </a:p>
        </p:txBody>
      </p:sp>
      <p:sp>
        <p:nvSpPr>
          <p:cNvPr id="13" name="Rectangle 12">
            <a:extLst>
              <a:ext uri="{FF2B5EF4-FFF2-40B4-BE49-F238E27FC236}">
                <a16:creationId xmlns:a16="http://schemas.microsoft.com/office/drawing/2014/main" id="{8E7FC361-CEC9-3B09-F84F-46714DB3D244}"/>
              </a:ext>
            </a:extLst>
          </p:cNvPr>
          <p:cNvSpPr/>
          <p:nvPr/>
        </p:nvSpPr>
        <p:spPr>
          <a:xfrm>
            <a:off x="1722786" y="5393088"/>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5</a:t>
            </a:r>
          </a:p>
        </p:txBody>
      </p:sp>
      <p:cxnSp>
        <p:nvCxnSpPr>
          <p:cNvPr id="5" name="Straight Arrow Connector 4">
            <a:extLst>
              <a:ext uri="{FF2B5EF4-FFF2-40B4-BE49-F238E27FC236}">
                <a16:creationId xmlns:a16="http://schemas.microsoft.com/office/drawing/2014/main" id="{013AD051-BC1C-AF56-B266-09ECF2A93696}"/>
              </a:ext>
            </a:extLst>
          </p:cNvPr>
          <p:cNvCxnSpPr>
            <a:stCxn id="3" idx="3"/>
          </p:cNvCxnSpPr>
          <p:nvPr/>
        </p:nvCxnSpPr>
        <p:spPr>
          <a:xfrm flipV="1">
            <a:off x="2568604" y="2333054"/>
            <a:ext cx="576072"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6806BDC-B383-5014-62BC-07180175CB93}"/>
              </a:ext>
            </a:extLst>
          </p:cNvPr>
          <p:cNvCxnSpPr>
            <a:cxnSpLocks/>
            <a:stCxn id="9" idx="3"/>
          </p:cNvCxnSpPr>
          <p:nvPr/>
        </p:nvCxnSpPr>
        <p:spPr>
          <a:xfrm>
            <a:off x="2568602" y="3419324"/>
            <a:ext cx="57607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BB4A9D2-6B66-4D0F-C50B-80A1FD5A9FF2}"/>
              </a:ext>
            </a:extLst>
          </p:cNvPr>
          <p:cNvCxnSpPr>
            <a:cxnSpLocks/>
          </p:cNvCxnSpPr>
          <p:nvPr/>
        </p:nvCxnSpPr>
        <p:spPr>
          <a:xfrm>
            <a:off x="2572243" y="4499530"/>
            <a:ext cx="57243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1A486E-35A1-5A2A-6810-6D0B88C5BDEE}"/>
              </a:ext>
            </a:extLst>
          </p:cNvPr>
          <p:cNvCxnSpPr>
            <a:cxnSpLocks/>
          </p:cNvCxnSpPr>
          <p:nvPr/>
        </p:nvCxnSpPr>
        <p:spPr>
          <a:xfrm>
            <a:off x="2568602" y="5597921"/>
            <a:ext cx="57607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C31258C8-8F3F-0814-5F08-6046823B5839}"/>
              </a:ext>
            </a:extLst>
          </p:cNvPr>
          <p:cNvSpPr/>
          <p:nvPr/>
        </p:nvSpPr>
        <p:spPr>
          <a:xfrm>
            <a:off x="4529070" y="2752807"/>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sp>
        <p:nvSpPr>
          <p:cNvPr id="33" name="Rectangle 32">
            <a:extLst>
              <a:ext uri="{FF2B5EF4-FFF2-40B4-BE49-F238E27FC236}">
                <a16:creationId xmlns:a16="http://schemas.microsoft.com/office/drawing/2014/main" id="{FF82177E-AA16-B78F-340E-E0AEFF4E698F}"/>
              </a:ext>
            </a:extLst>
          </p:cNvPr>
          <p:cNvSpPr/>
          <p:nvPr/>
        </p:nvSpPr>
        <p:spPr>
          <a:xfrm>
            <a:off x="4529070" y="3833003"/>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sp>
        <p:nvSpPr>
          <p:cNvPr id="34" name="Rectangle 33">
            <a:extLst>
              <a:ext uri="{FF2B5EF4-FFF2-40B4-BE49-F238E27FC236}">
                <a16:creationId xmlns:a16="http://schemas.microsoft.com/office/drawing/2014/main" id="{8CF34D5A-FDC1-7C02-2755-5337B299F0C3}"/>
              </a:ext>
            </a:extLst>
          </p:cNvPr>
          <p:cNvSpPr/>
          <p:nvPr/>
        </p:nvSpPr>
        <p:spPr>
          <a:xfrm>
            <a:off x="4529070" y="4916181"/>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pic>
        <p:nvPicPr>
          <p:cNvPr id="37" name="Picture 36" descr="A picture containing diagram&#10;&#10;Description automatically generated">
            <a:extLst>
              <a:ext uri="{FF2B5EF4-FFF2-40B4-BE49-F238E27FC236}">
                <a16:creationId xmlns:a16="http://schemas.microsoft.com/office/drawing/2014/main" id="{0CAB1892-C5BE-8975-0E7E-3FE3AB085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017" y="2849914"/>
            <a:ext cx="3057525" cy="2209800"/>
          </a:xfrm>
          <a:prstGeom prst="rect">
            <a:avLst/>
          </a:prstGeom>
        </p:spPr>
      </p:pic>
      <p:cxnSp>
        <p:nvCxnSpPr>
          <p:cNvPr id="39" name="Straight Arrow Connector 38">
            <a:extLst>
              <a:ext uri="{FF2B5EF4-FFF2-40B4-BE49-F238E27FC236}">
                <a16:creationId xmlns:a16="http://schemas.microsoft.com/office/drawing/2014/main" id="{174D1CFA-1854-E4D2-95AA-A2B913999C58}"/>
              </a:ext>
            </a:extLst>
          </p:cNvPr>
          <p:cNvCxnSpPr>
            <a:cxnSpLocks/>
            <a:stCxn id="33" idx="3"/>
            <a:endCxn id="37" idx="1"/>
          </p:cNvCxnSpPr>
          <p:nvPr/>
        </p:nvCxnSpPr>
        <p:spPr>
          <a:xfrm>
            <a:off x="5388606" y="3947303"/>
            <a:ext cx="1542411" cy="75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piece of paper with writing on it&#10;&#10;Description automatically generated with medium confidence">
            <a:extLst>
              <a:ext uri="{FF2B5EF4-FFF2-40B4-BE49-F238E27FC236}">
                <a16:creationId xmlns:a16="http://schemas.microsoft.com/office/drawing/2014/main" id="{5A85D046-52A3-5D83-2EF3-39A51DEF7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1898" y="1469226"/>
            <a:ext cx="1708150" cy="2743200"/>
          </a:xfrm>
          <a:prstGeom prst="rect">
            <a:avLst/>
          </a:prstGeom>
        </p:spPr>
      </p:pic>
      <p:pic>
        <p:nvPicPr>
          <p:cNvPr id="43" name="Picture 42" descr="A piece of paper with writing on it&#10;&#10;Description automatically generated with medium confidence">
            <a:extLst>
              <a:ext uri="{FF2B5EF4-FFF2-40B4-BE49-F238E27FC236}">
                <a16:creationId xmlns:a16="http://schemas.microsoft.com/office/drawing/2014/main" id="{918FD927-EBDA-F514-2C17-02F3A16938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952" y="1474890"/>
            <a:ext cx="1712976" cy="2743200"/>
          </a:xfrm>
          <a:prstGeom prst="rect">
            <a:avLst/>
          </a:prstGeom>
        </p:spPr>
      </p:pic>
      <p:sp>
        <p:nvSpPr>
          <p:cNvPr id="45" name="Rectangle 44">
            <a:extLst>
              <a:ext uri="{FF2B5EF4-FFF2-40B4-BE49-F238E27FC236}">
                <a16:creationId xmlns:a16="http://schemas.microsoft.com/office/drawing/2014/main" id="{B91EFFBF-6B36-2C94-19B0-B4A7269A3734}"/>
              </a:ext>
            </a:extLst>
          </p:cNvPr>
          <p:cNvSpPr/>
          <p:nvPr/>
        </p:nvSpPr>
        <p:spPr>
          <a:xfrm>
            <a:off x="7406776" y="2564380"/>
            <a:ext cx="1548377" cy="552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i="0" dirty="0">
                <a:solidFill>
                  <a:srgbClr val="1B1B1B"/>
                </a:solidFill>
                <a:effectLst/>
                <a:latin typeface="Roboto" panose="02000000000000000000" pitchFamily="2" charset="0"/>
              </a:rPr>
              <a:t>Non-maximum Suppression</a:t>
            </a:r>
          </a:p>
        </p:txBody>
      </p:sp>
      <p:cxnSp>
        <p:nvCxnSpPr>
          <p:cNvPr id="46" name="Straight Arrow Connector 45">
            <a:extLst>
              <a:ext uri="{FF2B5EF4-FFF2-40B4-BE49-F238E27FC236}">
                <a16:creationId xmlns:a16="http://schemas.microsoft.com/office/drawing/2014/main" id="{445A0183-9CF4-C61C-47F8-434E40946F0B}"/>
              </a:ext>
            </a:extLst>
          </p:cNvPr>
          <p:cNvCxnSpPr>
            <a:cxnSpLocks/>
          </p:cNvCxnSpPr>
          <p:nvPr/>
        </p:nvCxnSpPr>
        <p:spPr>
          <a:xfrm flipV="1">
            <a:off x="2562228" y="1823850"/>
            <a:ext cx="582448"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EBAC7FD-F2AD-F3EE-5F8A-55E513A32541}"/>
              </a:ext>
            </a:extLst>
          </p:cNvPr>
          <p:cNvCxnSpPr>
            <a:cxnSpLocks/>
            <a:endCxn id="45" idx="1"/>
          </p:cNvCxnSpPr>
          <p:nvPr/>
        </p:nvCxnSpPr>
        <p:spPr>
          <a:xfrm flipV="1">
            <a:off x="6874706" y="2840826"/>
            <a:ext cx="53207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EA55A90-FCAF-8342-052E-CAC197BB3B05}"/>
              </a:ext>
            </a:extLst>
          </p:cNvPr>
          <p:cNvCxnSpPr>
            <a:cxnSpLocks/>
            <a:endCxn id="41" idx="1"/>
          </p:cNvCxnSpPr>
          <p:nvPr/>
        </p:nvCxnSpPr>
        <p:spPr>
          <a:xfrm>
            <a:off x="8968577" y="2838791"/>
            <a:ext cx="653321" cy="20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19" name="Picture 18" descr="Diagram&#10;&#10;Description automatically generated">
            <a:extLst>
              <a:ext uri="{FF2B5EF4-FFF2-40B4-BE49-F238E27FC236}">
                <a16:creationId xmlns:a16="http://schemas.microsoft.com/office/drawing/2014/main" id="{190E9172-3390-8965-828F-72478F246E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4677" y="3949455"/>
            <a:ext cx="1219200" cy="2352675"/>
          </a:xfrm>
          <a:prstGeom prst="rect">
            <a:avLst/>
          </a:prstGeom>
        </p:spPr>
      </p:pic>
      <p:cxnSp>
        <p:nvCxnSpPr>
          <p:cNvPr id="35" name="Straight Arrow Connector 34">
            <a:extLst>
              <a:ext uri="{FF2B5EF4-FFF2-40B4-BE49-F238E27FC236}">
                <a16:creationId xmlns:a16="http://schemas.microsoft.com/office/drawing/2014/main" id="{EEEEB349-0124-343F-E654-B8EDBC543C8C}"/>
              </a:ext>
            </a:extLst>
          </p:cNvPr>
          <p:cNvCxnSpPr>
            <a:cxnSpLocks/>
            <a:endCxn id="19" idx="0"/>
          </p:cNvCxnSpPr>
          <p:nvPr/>
        </p:nvCxnSpPr>
        <p:spPr>
          <a:xfrm>
            <a:off x="6354277" y="3504154"/>
            <a:ext cx="0" cy="44530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6" name="Title 1">
            <a:extLst>
              <a:ext uri="{FF2B5EF4-FFF2-40B4-BE49-F238E27FC236}">
                <a16:creationId xmlns:a16="http://schemas.microsoft.com/office/drawing/2014/main" id="{710886C9-602F-8166-8C5E-E74108913859}"/>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DETECTION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Phương pháp Regression-based với EAST</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3E672170-AF35-BD3A-5D53-180E7741697F}"/>
              </a:ext>
            </a:extLst>
          </p:cNvPr>
          <p:cNvSpPr txBox="1"/>
          <p:nvPr/>
        </p:nvSpPr>
        <p:spPr>
          <a:xfrm>
            <a:off x="8736855" y="5395462"/>
            <a:ext cx="2593193"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a:t>
            </a:r>
            <a:r>
              <a:rPr lang="en-US" dirty="0">
                <a:latin typeface="Calibri (Body)"/>
                <a:ea typeface="Calibri" panose="020F0502020204030204" pitchFamily="34" charset="0"/>
                <a:cs typeface="Times New Roman" panose="02020603050405020304" pitchFamily="18" charset="0"/>
              </a:rPr>
              <a:t>19</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EAST</a:t>
            </a:r>
          </a:p>
        </p:txBody>
      </p:sp>
      <p:sp>
        <p:nvSpPr>
          <p:cNvPr id="4" name="Hộp Văn bản 5">
            <a:extLst>
              <a:ext uri="{FF2B5EF4-FFF2-40B4-BE49-F238E27FC236}">
                <a16:creationId xmlns:a16="http://schemas.microsoft.com/office/drawing/2014/main" id="{45E82FF4-B700-62F8-7A3E-234F80CD9F5F}"/>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72850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fill="hold"/>
                                        <p:tgtEl>
                                          <p:spTgt spid="33"/>
                                        </p:tgtEl>
                                        <p:attrNameLst>
                                          <p:attrName>ppt_x</p:attrName>
                                        </p:attrNameLst>
                                      </p:cBhvr>
                                      <p:tavLst>
                                        <p:tav tm="0">
                                          <p:val>
                                            <p:strVal val="#ppt_x"/>
                                          </p:val>
                                        </p:tav>
                                        <p:tav tm="100000">
                                          <p:val>
                                            <p:strVal val="#ppt_x"/>
                                          </p:val>
                                        </p:tav>
                                      </p:tavLst>
                                    </p:anim>
                                    <p:anim calcmode="lin" valueType="num">
                                      <p:cBhvr additive="base">
                                        <p:cTn id="66" dur="500" fill="hold"/>
                                        <p:tgtEl>
                                          <p:spTgt spid="3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4"/>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2" presetClass="entr" presetSubtype="4"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ppt_x"/>
                                          </p:val>
                                        </p:tav>
                                        <p:tav tm="100000">
                                          <p:val>
                                            <p:strVal val="#ppt_x"/>
                                          </p:val>
                                        </p:tav>
                                      </p:tavLst>
                                    </p:anim>
                                    <p:anim calcmode="lin" valueType="num">
                                      <p:cBhvr additive="base">
                                        <p:cTn id="9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2" presetClass="entr" presetSubtype="4"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ppt_x"/>
                                          </p:val>
                                        </p:tav>
                                        <p:tav tm="100000">
                                          <p:val>
                                            <p:strVal val="#ppt_x"/>
                                          </p:val>
                                        </p:tav>
                                      </p:tavLst>
                                    </p:anim>
                                    <p:anim calcmode="lin" valueType="num">
                                      <p:cBhvr additive="base">
                                        <p:cTn id="120" dur="500" fill="hold"/>
                                        <p:tgtEl>
                                          <p:spTgt spid="52"/>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additive="base">
                                        <p:cTn id="123" dur="500" fill="hold"/>
                                        <p:tgtEl>
                                          <p:spTgt spid="43"/>
                                        </p:tgtEl>
                                        <p:attrNameLst>
                                          <p:attrName>ppt_x</p:attrName>
                                        </p:attrNameLst>
                                      </p:cBhvr>
                                      <p:tavLst>
                                        <p:tav tm="0">
                                          <p:val>
                                            <p:strVal val="#ppt_x"/>
                                          </p:val>
                                        </p:tav>
                                        <p:tav tm="100000">
                                          <p:val>
                                            <p:strVal val="#ppt_x"/>
                                          </p:val>
                                        </p:tav>
                                      </p:tavLst>
                                    </p:anim>
                                    <p:anim calcmode="lin" valueType="num">
                                      <p:cBhvr additive="base">
                                        <p:cTn id="124" dur="500" fill="hold"/>
                                        <p:tgtEl>
                                          <p:spTgt spid="4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2" grpId="0" animBg="1"/>
      <p:bldP spid="12" grpId="1" animBg="1"/>
      <p:bldP spid="13" grpId="0" animBg="1"/>
      <p:bldP spid="13" grpId="1" animBg="1"/>
      <p:bldP spid="32" grpId="0" animBg="1"/>
      <p:bldP spid="32" grpId="1" animBg="1"/>
      <p:bldP spid="33" grpId="0" animBg="1"/>
      <p:bldP spid="33" grpId="1" animBg="1"/>
      <p:bldP spid="34" grpId="0" animBg="1"/>
      <p:bldP spid="34" grpId="1"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23</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3. CÁC HƯỚNG TRIỂN KHAI</a:t>
            </a:r>
            <a:endParaRPr lang="vi-VN" sz="1400" b="1" dirty="0">
              <a:solidFill>
                <a:schemeClr val="accent6">
                  <a:lumMod val="75000"/>
                </a:schemeClr>
              </a:solidFill>
            </a:endParaRPr>
          </a:p>
        </p:txBody>
      </p:sp>
      <p:pic>
        <p:nvPicPr>
          <p:cNvPr id="9" name="Picture 8" descr="Diagram&#10;&#10;Description automatically generated">
            <a:extLst>
              <a:ext uri="{FF2B5EF4-FFF2-40B4-BE49-F238E27FC236}">
                <a16:creationId xmlns:a16="http://schemas.microsoft.com/office/drawing/2014/main" id="{C6F9B470-14F1-CF16-43F9-9D8FD21FC6B9}"/>
              </a:ext>
            </a:extLst>
          </p:cNvPr>
          <p:cNvPicPr>
            <a:picLocks noChangeAspect="1"/>
          </p:cNvPicPr>
          <p:nvPr/>
        </p:nvPicPr>
        <p:blipFill>
          <a:blip r:embed="rId4"/>
          <a:stretch>
            <a:fillRect/>
          </a:stretch>
        </p:blipFill>
        <p:spPr>
          <a:xfrm>
            <a:off x="1658814" y="1679141"/>
            <a:ext cx="8874369" cy="3369674"/>
          </a:xfrm>
          <a:prstGeom prst="rect">
            <a:avLst/>
          </a:prstGeom>
        </p:spPr>
      </p:pic>
      <p:sp>
        <p:nvSpPr>
          <p:cNvPr id="11" name="Rectangle 10">
            <a:extLst>
              <a:ext uri="{FF2B5EF4-FFF2-40B4-BE49-F238E27FC236}">
                <a16:creationId xmlns:a16="http://schemas.microsoft.com/office/drawing/2014/main" id="{DA7A9BA6-9EAD-1C32-C25B-D81CAB07A11C}"/>
              </a:ext>
            </a:extLst>
          </p:cNvPr>
          <p:cNvSpPr/>
          <p:nvPr/>
        </p:nvSpPr>
        <p:spPr>
          <a:xfrm>
            <a:off x="3710458" y="5735849"/>
            <a:ext cx="1477238"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2, 3, 4, 5</a:t>
            </a:r>
          </a:p>
        </p:txBody>
      </p:sp>
      <p:cxnSp>
        <p:nvCxnSpPr>
          <p:cNvPr id="15" name="Straight Arrow Connector 14">
            <a:extLst>
              <a:ext uri="{FF2B5EF4-FFF2-40B4-BE49-F238E27FC236}">
                <a16:creationId xmlns:a16="http://schemas.microsoft.com/office/drawing/2014/main" id="{EB3AECD4-C564-B13D-5371-8D19194F8AF5}"/>
              </a:ext>
            </a:extLst>
          </p:cNvPr>
          <p:cNvCxnSpPr>
            <a:cxnSpLocks/>
            <a:stCxn id="11" idx="0"/>
          </p:cNvCxnSpPr>
          <p:nvPr/>
        </p:nvCxnSpPr>
        <p:spPr>
          <a:xfrm flipH="1" flipV="1">
            <a:off x="3621024" y="5100828"/>
            <a:ext cx="828053" cy="635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5097ABF-D966-8247-F885-48B0F30B46CE}"/>
              </a:ext>
            </a:extLst>
          </p:cNvPr>
          <p:cNvCxnSpPr>
            <a:cxnSpLocks/>
            <a:stCxn id="11" idx="0"/>
          </p:cNvCxnSpPr>
          <p:nvPr/>
        </p:nvCxnSpPr>
        <p:spPr>
          <a:xfrm flipH="1" flipV="1">
            <a:off x="4224528" y="5074236"/>
            <a:ext cx="224549"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40B875-52CD-44DF-5017-0027F14072E2}"/>
              </a:ext>
            </a:extLst>
          </p:cNvPr>
          <p:cNvCxnSpPr>
            <a:cxnSpLocks/>
            <a:stCxn id="11" idx="0"/>
          </p:cNvCxnSpPr>
          <p:nvPr/>
        </p:nvCxnSpPr>
        <p:spPr>
          <a:xfrm flipV="1">
            <a:off x="4449077" y="5074236"/>
            <a:ext cx="305803"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E235F9-B8A9-4D83-6E57-F41E283E65E5}"/>
              </a:ext>
            </a:extLst>
          </p:cNvPr>
          <p:cNvCxnSpPr>
            <a:cxnSpLocks/>
            <a:stCxn id="11" idx="0"/>
          </p:cNvCxnSpPr>
          <p:nvPr/>
        </p:nvCxnSpPr>
        <p:spPr>
          <a:xfrm flipV="1">
            <a:off x="4449077" y="5074236"/>
            <a:ext cx="738619"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2F84450-C25F-F09E-9980-0F94860A9E09}"/>
              </a:ext>
            </a:extLst>
          </p:cNvPr>
          <p:cNvSpPr/>
          <p:nvPr/>
        </p:nvSpPr>
        <p:spPr>
          <a:xfrm>
            <a:off x="611024" y="1872627"/>
            <a:ext cx="1329536" cy="517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Phép</a:t>
            </a:r>
            <a:r>
              <a:rPr lang="en-US" sz="1600" dirty="0"/>
              <a:t> </a:t>
            </a:r>
            <a:r>
              <a:rPr lang="en-US" sz="1600" dirty="0" err="1"/>
              <a:t>cộng</a:t>
            </a:r>
            <a:r>
              <a:rPr lang="en-US" sz="1600" dirty="0"/>
              <a:t> </a:t>
            </a:r>
            <a:r>
              <a:rPr lang="en-US" sz="1600" dirty="0" err="1"/>
              <a:t>từng</a:t>
            </a:r>
            <a:r>
              <a:rPr lang="en-US" sz="1600" dirty="0"/>
              <a:t> </a:t>
            </a:r>
            <a:r>
              <a:rPr lang="en-US" sz="1600" dirty="0" err="1"/>
              <a:t>phần</a:t>
            </a:r>
            <a:r>
              <a:rPr lang="en-US" sz="1600" dirty="0"/>
              <a:t> </a:t>
            </a:r>
            <a:r>
              <a:rPr lang="en-US" sz="1600" dirty="0" err="1"/>
              <a:t>tử</a:t>
            </a:r>
            <a:endParaRPr lang="en-US" sz="1600" dirty="0"/>
          </a:p>
        </p:txBody>
      </p:sp>
      <p:sp>
        <p:nvSpPr>
          <p:cNvPr id="34" name="Rectangle 33">
            <a:extLst>
              <a:ext uri="{FF2B5EF4-FFF2-40B4-BE49-F238E27FC236}">
                <a16:creationId xmlns:a16="http://schemas.microsoft.com/office/drawing/2014/main" id="{8D95B038-65BE-F4D3-EC1C-58261FB79D95}"/>
              </a:ext>
            </a:extLst>
          </p:cNvPr>
          <p:cNvSpPr/>
          <p:nvPr/>
        </p:nvSpPr>
        <p:spPr>
          <a:xfrm>
            <a:off x="3464560" y="319532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ABF879-F0FE-097E-7E6D-B8D57BE55B41}"/>
              </a:ext>
            </a:extLst>
          </p:cNvPr>
          <p:cNvSpPr/>
          <p:nvPr/>
        </p:nvSpPr>
        <p:spPr>
          <a:xfrm>
            <a:off x="4101485" y="323723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B9B4A1-9B38-97A0-DB34-164DFB9D5035}"/>
              </a:ext>
            </a:extLst>
          </p:cNvPr>
          <p:cNvSpPr/>
          <p:nvPr/>
        </p:nvSpPr>
        <p:spPr>
          <a:xfrm>
            <a:off x="4649470" y="328549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DC59B5CB-9324-8903-37C6-40E75C439890}"/>
              </a:ext>
            </a:extLst>
          </p:cNvPr>
          <p:cNvCxnSpPr>
            <a:cxnSpLocks/>
            <a:stCxn id="30" idx="2"/>
            <a:endCxn id="34" idx="1"/>
          </p:cNvCxnSpPr>
          <p:nvPr/>
        </p:nvCxnSpPr>
        <p:spPr>
          <a:xfrm rot="16200000" flipH="1">
            <a:off x="1912382" y="1753632"/>
            <a:ext cx="915588" cy="218876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D47D8A2-5541-57B8-505E-77FB4FFB999D}"/>
              </a:ext>
            </a:extLst>
          </p:cNvPr>
          <p:cNvCxnSpPr>
            <a:cxnSpLocks/>
          </p:cNvCxnSpPr>
          <p:nvPr/>
        </p:nvCxnSpPr>
        <p:spPr>
          <a:xfrm rot="5400000" flipH="1" flipV="1">
            <a:off x="3586995" y="-403016"/>
            <a:ext cx="12700" cy="4551286"/>
          </a:xfrm>
          <a:prstGeom prst="bentConnector4">
            <a:avLst>
              <a:gd name="adj1" fmla="val 3375000"/>
              <a:gd name="adj2" fmla="val 999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83C6082-DECF-1E26-8B7F-67557893843D}"/>
              </a:ext>
            </a:extLst>
          </p:cNvPr>
          <p:cNvSpPr/>
          <p:nvPr/>
        </p:nvSpPr>
        <p:spPr>
          <a:xfrm>
            <a:off x="3666490" y="3416299"/>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352D767-0638-8A04-E49C-918FCCE68D68}"/>
              </a:ext>
            </a:extLst>
          </p:cNvPr>
          <p:cNvSpPr/>
          <p:nvPr/>
        </p:nvSpPr>
        <p:spPr>
          <a:xfrm>
            <a:off x="4307068" y="3458209"/>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561783D-1FA6-994D-4D03-24678DA00F70}"/>
              </a:ext>
            </a:extLst>
          </p:cNvPr>
          <p:cNvSpPr/>
          <p:nvPr/>
        </p:nvSpPr>
        <p:spPr>
          <a:xfrm>
            <a:off x="4864100" y="3505016"/>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099C50A-3A81-A974-F3F3-1C1B9A84EEB7}"/>
              </a:ext>
            </a:extLst>
          </p:cNvPr>
          <p:cNvSpPr/>
          <p:nvPr/>
        </p:nvSpPr>
        <p:spPr>
          <a:xfrm>
            <a:off x="611024" y="1872627"/>
            <a:ext cx="1400656" cy="517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Phép</a:t>
            </a:r>
            <a:r>
              <a:rPr lang="en-US" sz="1600" dirty="0"/>
              <a:t> </a:t>
            </a:r>
            <a:r>
              <a:rPr lang="en-US" sz="1600" dirty="0" err="1"/>
              <a:t>nối</a:t>
            </a:r>
            <a:r>
              <a:rPr lang="en-US" sz="1600" dirty="0"/>
              <a:t> ma </a:t>
            </a:r>
            <a:r>
              <a:rPr lang="en-US" sz="1600" dirty="0" err="1"/>
              <a:t>trận</a:t>
            </a:r>
            <a:r>
              <a:rPr lang="en-US" sz="1600" dirty="0"/>
              <a:t> </a:t>
            </a:r>
            <a:r>
              <a:rPr lang="en-US" sz="1600" dirty="0" err="1"/>
              <a:t>theo</a:t>
            </a:r>
            <a:r>
              <a:rPr lang="en-US" sz="1600" dirty="0"/>
              <a:t> </a:t>
            </a:r>
            <a:r>
              <a:rPr lang="en-US" sz="1600" dirty="0" err="1"/>
              <a:t>kênh</a:t>
            </a:r>
            <a:endParaRPr lang="en-US" sz="1600" dirty="0"/>
          </a:p>
        </p:txBody>
      </p:sp>
      <p:sp>
        <p:nvSpPr>
          <p:cNvPr id="26" name="Rectangle 25">
            <a:extLst>
              <a:ext uri="{FF2B5EF4-FFF2-40B4-BE49-F238E27FC236}">
                <a16:creationId xmlns:a16="http://schemas.microsoft.com/office/drawing/2014/main" id="{693980D9-D072-4988-EF41-032B6D6566B3}"/>
              </a:ext>
            </a:extLst>
          </p:cNvPr>
          <p:cNvSpPr/>
          <p:nvPr/>
        </p:nvSpPr>
        <p:spPr>
          <a:xfrm>
            <a:off x="7111517" y="1660264"/>
            <a:ext cx="799204" cy="1368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0A4EA7-10A8-11CC-D33A-B8D831AFD0D0}"/>
              </a:ext>
            </a:extLst>
          </p:cNvPr>
          <p:cNvSpPr/>
          <p:nvPr/>
        </p:nvSpPr>
        <p:spPr>
          <a:xfrm>
            <a:off x="7111517" y="3195320"/>
            <a:ext cx="799204" cy="1480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D226C8-B841-BA0E-D505-7B20B3C6B534}"/>
              </a:ext>
            </a:extLst>
          </p:cNvPr>
          <p:cNvSpPr/>
          <p:nvPr/>
        </p:nvSpPr>
        <p:spPr>
          <a:xfrm>
            <a:off x="8383559" y="2412092"/>
            <a:ext cx="799204" cy="1581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B40A71CF-F3DF-E3E6-4AE0-987B11CE7D5D}"/>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DETECTION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Phương pháp Segmentation-based với DBNet</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07EABCB-37D1-8E73-9672-1885FEB22718}"/>
              </a:ext>
            </a:extLst>
          </p:cNvPr>
          <p:cNvSpPr txBox="1"/>
          <p:nvPr/>
        </p:nvSpPr>
        <p:spPr>
          <a:xfrm>
            <a:off x="8620125" y="5395462"/>
            <a:ext cx="2709923"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20</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DBNet</a:t>
            </a:r>
            <a:endParaRPr lang="en-US" sz="1800" dirty="0">
              <a:effectLst/>
              <a:latin typeface="Calibri (Body)"/>
              <a:ea typeface="Calibri" panose="020F0502020204030204" pitchFamily="34" charset="0"/>
              <a:cs typeface="Times New Roman" panose="02020603050405020304" pitchFamily="18" charset="0"/>
            </a:endParaRPr>
          </a:p>
        </p:txBody>
      </p:sp>
      <p:sp>
        <p:nvSpPr>
          <p:cNvPr id="2" name="Hộp Văn bản 5">
            <a:extLst>
              <a:ext uri="{FF2B5EF4-FFF2-40B4-BE49-F238E27FC236}">
                <a16:creationId xmlns:a16="http://schemas.microsoft.com/office/drawing/2014/main" id="{925C97F7-2F6B-1FF4-6E48-CD69A320B73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93318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6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6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61"/>
                                        </p:tgtEl>
                                        <p:attrNameLst>
                                          <p:attrName>style.visibility</p:attrName>
                                        </p:attrNameLst>
                                      </p:cBhvr>
                                      <p:to>
                                        <p:strVal val="hidden"/>
                                      </p:to>
                                    </p:set>
                                  </p:childTnLst>
                                </p:cTn>
                              </p:par>
                              <p:par>
                                <p:cTn id="87" presetID="2" presetClass="entr" presetSubtype="4"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ppt_x"/>
                                          </p:val>
                                        </p:tav>
                                        <p:tav tm="100000">
                                          <p:val>
                                            <p:strVal val="#ppt_x"/>
                                          </p:val>
                                        </p:tav>
                                      </p:tavLst>
                                    </p:anim>
                                    <p:anim calcmode="lin" valueType="num">
                                      <p:cBhvr additive="base">
                                        <p:cTn id="90" dur="500" fill="hold"/>
                                        <p:tgtEl>
                                          <p:spTgt spid="6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additive="base">
                                        <p:cTn id="93" dur="500" fill="hold"/>
                                        <p:tgtEl>
                                          <p:spTgt spid="46"/>
                                        </p:tgtEl>
                                        <p:attrNameLst>
                                          <p:attrName>ppt_x</p:attrName>
                                        </p:attrNameLst>
                                      </p:cBhvr>
                                      <p:tavLst>
                                        <p:tav tm="0">
                                          <p:val>
                                            <p:strVal val="#ppt_x"/>
                                          </p:val>
                                        </p:tav>
                                        <p:tav tm="100000">
                                          <p:val>
                                            <p:strVal val="#ppt_x"/>
                                          </p:val>
                                        </p:tav>
                                      </p:tavLst>
                                    </p:anim>
                                    <p:anim calcmode="lin" valueType="num">
                                      <p:cBhvr additive="base">
                                        <p:cTn id="9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6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6"/>
                                        </p:tgtEl>
                                        <p:attrNameLst>
                                          <p:attrName>style.visibility</p:attrName>
                                        </p:attrNameLst>
                                      </p:cBhvr>
                                      <p:to>
                                        <p:strVal val="hidden"/>
                                      </p:to>
                                    </p:set>
                                  </p:childTnLst>
                                </p:cTn>
                              </p:par>
                              <p:par>
                                <p:cTn id="101" presetID="2" presetClass="entr" presetSubtype="4"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0" grpId="0" animBg="1"/>
      <p:bldP spid="30" grpId="1" animBg="1"/>
      <p:bldP spid="34" grpId="0" animBg="1"/>
      <p:bldP spid="34" grpId="1" animBg="1"/>
      <p:bldP spid="35" grpId="0" animBg="1"/>
      <p:bldP spid="35" grpId="1" animBg="1"/>
      <p:bldP spid="36" grpId="0" animBg="1"/>
      <p:bldP spid="36" grpId="1" animBg="1"/>
      <p:bldP spid="61" grpId="0" animBg="1"/>
      <p:bldP spid="61" grpId="1" animBg="1"/>
      <p:bldP spid="62" grpId="0" animBg="1"/>
      <p:bldP spid="62" grpId="1" animBg="1"/>
      <p:bldP spid="63" grpId="0" animBg="1"/>
      <p:bldP spid="63" grpId="1" animBg="1"/>
      <p:bldP spid="68" grpId="0" animBg="1"/>
      <p:bldP spid="68" grpId="1"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24</a:t>
            </a:fld>
            <a:endParaRPr lang="en-US" b="1" dirty="0"/>
          </a:p>
        </p:txBody>
      </p:sp>
      <p:sp>
        <p:nvSpPr>
          <p:cNvPr id="29" name="Title 1">
            <a:extLst>
              <a:ext uri="{FF2B5EF4-FFF2-40B4-BE49-F238E27FC236}">
                <a16:creationId xmlns:a16="http://schemas.microsoft.com/office/drawing/2014/main" id="{D29A7770-52D6-F4C6-F892-6106285735EB}"/>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3.4.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RECOGNITION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Các</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8" name="Hình ảnh 9">
            <a:hlinkClick r:id="rId3" action="ppaction://hlinksldjump"/>
            <a:extLst>
              <a:ext uri="{FF2B5EF4-FFF2-40B4-BE49-F238E27FC236}">
                <a16:creationId xmlns:a16="http://schemas.microsoft.com/office/drawing/2014/main" id="{A2483E49-DFEB-8DA4-1F10-87D8F6F2F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graphicFrame>
        <p:nvGraphicFramePr>
          <p:cNvPr id="68" name="Diagram 67">
            <a:extLst>
              <a:ext uri="{FF2B5EF4-FFF2-40B4-BE49-F238E27FC236}">
                <a16:creationId xmlns:a16="http://schemas.microsoft.com/office/drawing/2014/main" id="{2403ED7C-ADE1-00EE-10F6-F37DA72B4B86}"/>
              </a:ext>
            </a:extLst>
          </p:cNvPr>
          <p:cNvGraphicFramePr/>
          <p:nvPr>
            <p:extLst>
              <p:ext uri="{D42A27DB-BD31-4B8C-83A1-F6EECF244321}">
                <p14:modId xmlns:p14="http://schemas.microsoft.com/office/powerpoint/2010/main" val="2735754949"/>
              </p:ext>
            </p:extLst>
          </p:nvPr>
        </p:nvGraphicFramePr>
        <p:xfrm>
          <a:off x="1773383" y="1558636"/>
          <a:ext cx="8645236" cy="4465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Hộp Văn bản 7">
            <a:extLst>
              <a:ext uri="{FF2B5EF4-FFF2-40B4-BE49-F238E27FC236}">
                <a16:creationId xmlns:a16="http://schemas.microsoft.com/office/drawing/2014/main" id="{FE47CD0F-41D4-D979-BA35-533879AF8FC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BEA676D-3B25-D121-23F5-501C665B24EC}"/>
                  </a:ext>
                </a:extLst>
              </p14:cNvPr>
              <p14:cNvContentPartPr/>
              <p14:nvPr/>
            </p14:nvContentPartPr>
            <p14:xfrm>
              <a:off x="9918000" y="4536000"/>
              <a:ext cx="360" cy="360"/>
            </p14:xfrm>
          </p:contentPart>
        </mc:Choice>
        <mc:Fallback xmlns="">
          <p:pic>
            <p:nvPicPr>
              <p:cNvPr id="2" name="Ink 1">
                <a:extLst>
                  <a:ext uri="{FF2B5EF4-FFF2-40B4-BE49-F238E27FC236}">
                    <a16:creationId xmlns:a16="http://schemas.microsoft.com/office/drawing/2014/main" id="{2BEA676D-3B25-D121-23F5-501C665B24EC}"/>
                  </a:ext>
                </a:extLst>
              </p:cNvPr>
              <p:cNvPicPr/>
              <p:nvPr/>
            </p:nvPicPr>
            <p:blipFill>
              <a:blip r:embed="rId11"/>
              <a:stretch>
                <a:fillRect/>
              </a:stretch>
            </p:blipFill>
            <p:spPr>
              <a:xfrm>
                <a:off x="9908640" y="4526640"/>
                <a:ext cx="19080" cy="19080"/>
              </a:xfrm>
              <a:prstGeom prst="rect">
                <a:avLst/>
              </a:prstGeom>
            </p:spPr>
          </p:pic>
        </mc:Fallback>
      </mc:AlternateContent>
      <p:sp>
        <p:nvSpPr>
          <p:cNvPr id="3" name="Hộp Văn bản 5">
            <a:extLst>
              <a:ext uri="{FF2B5EF4-FFF2-40B4-BE49-F238E27FC236}">
                <a16:creationId xmlns:a16="http://schemas.microsoft.com/office/drawing/2014/main" id="{416EE527-8503-DAF7-7729-341CF3E93F1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854361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5EED4C-3CCA-E9F8-85CC-9145760B99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8536" y="1775458"/>
            <a:ext cx="8294928" cy="3658062"/>
          </a:xfrm>
          <a:prstGeom prst="rect">
            <a:avLst/>
          </a:prstGeom>
        </p:spPr>
      </p:pic>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1" name="Title 1">
            <a:extLst>
              <a:ext uri="{FF2B5EF4-FFF2-40B4-BE49-F238E27FC236}">
                <a16:creationId xmlns:a16="http://schemas.microsoft.com/office/drawing/2014/main" id="{87BB46A2-7C91-5729-4168-FF64580934FC}"/>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3.5.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RECOGNITION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theo</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sinh</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mô</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tả</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cho</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ảnh</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4" action="ppaction://hlinksldjump"/>
            <a:extLst>
              <a:ext uri="{FF2B5EF4-FFF2-40B4-BE49-F238E27FC236}">
                <a16:creationId xmlns:a16="http://schemas.microsoft.com/office/drawing/2014/main" id="{E0D56A9A-7773-2A55-9F25-6F0AF0ABF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6" name="Hộp Văn bản 7">
            <a:extLst>
              <a:ext uri="{FF2B5EF4-FFF2-40B4-BE49-F238E27FC236}">
                <a16:creationId xmlns:a16="http://schemas.microsoft.com/office/drawing/2014/main" id="{1533D3B0-5CD7-EAC9-FD7B-FFDAD3F9839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8" name="TextBox 7">
            <a:extLst>
              <a:ext uri="{FF2B5EF4-FFF2-40B4-BE49-F238E27FC236}">
                <a16:creationId xmlns:a16="http://schemas.microsoft.com/office/drawing/2014/main" id="{9B46AA43-3C86-5DA8-4B07-5E69B0B13546}"/>
              </a:ext>
            </a:extLst>
          </p:cNvPr>
          <p:cNvSpPr txBox="1"/>
          <p:nvPr/>
        </p:nvSpPr>
        <p:spPr>
          <a:xfrm>
            <a:off x="2876550" y="5412680"/>
            <a:ext cx="643890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a:t>
            </a:r>
            <a:r>
              <a:rPr lang="en-US">
                <a:latin typeface="Calibri (Body)"/>
                <a:ea typeface="Calibri" panose="020F0502020204030204" pitchFamily="34" charset="0"/>
                <a:cs typeface="Times New Roman" panose="02020603050405020304" pitchFamily="18" charset="0"/>
              </a:rPr>
              <a:t>22</a:t>
            </a:r>
            <a:r>
              <a:rPr lang="en-US" sz="1800">
                <a:effectLst/>
                <a:latin typeface="Calibri (Body)"/>
                <a:ea typeface="Calibri" panose="020F0502020204030204" pitchFamily="34" charset="0"/>
                <a:cs typeface="Times New Roman" panose="02020603050405020304" pitchFamily="18" charset="0"/>
              </a:rPr>
              <a:t>. Mô hình Image Captioning dựa trên Cơ chế Attention</a:t>
            </a:r>
            <a:endParaRPr lang="en-US" sz="1800" dirty="0">
              <a:effectLst/>
              <a:latin typeface="Calibri (Body)"/>
              <a:ea typeface="Calibri" panose="020F0502020204030204" pitchFamily="34" charset="0"/>
              <a:cs typeface="Times New Roman" panose="02020603050405020304" pitchFamily="18" charset="0"/>
            </a:endParaRPr>
          </a:p>
        </p:txBody>
      </p:sp>
      <p:pic>
        <p:nvPicPr>
          <p:cNvPr id="10" name="Picture 9" descr="A picture containing text, receipt, screenshot&#10;&#10;Description automatically generated">
            <a:extLst>
              <a:ext uri="{FF2B5EF4-FFF2-40B4-BE49-F238E27FC236}">
                <a16:creationId xmlns:a16="http://schemas.microsoft.com/office/drawing/2014/main" id="{ED6197C9-007F-9BE1-28FD-B5241749F3D9}"/>
              </a:ext>
            </a:extLst>
          </p:cNvPr>
          <p:cNvPicPr>
            <a:picLocks noChangeAspect="1"/>
          </p:cNvPicPr>
          <p:nvPr/>
        </p:nvPicPr>
        <p:blipFill>
          <a:blip r:embed="rId6"/>
          <a:stretch>
            <a:fillRect/>
          </a:stretch>
        </p:blipFill>
        <p:spPr>
          <a:xfrm>
            <a:off x="2378707" y="1775457"/>
            <a:ext cx="7434586" cy="3634366"/>
          </a:xfrm>
          <a:prstGeom prst="rect">
            <a:avLst/>
          </a:prstGeom>
        </p:spPr>
      </p:pic>
      <p:sp>
        <p:nvSpPr>
          <p:cNvPr id="15" name="TextBox 14">
            <a:extLst>
              <a:ext uri="{FF2B5EF4-FFF2-40B4-BE49-F238E27FC236}">
                <a16:creationId xmlns:a16="http://schemas.microsoft.com/office/drawing/2014/main" id="{4F8D1DE8-2849-391D-74B9-885560465AE2}"/>
              </a:ext>
            </a:extLst>
          </p:cNvPr>
          <p:cNvSpPr txBox="1"/>
          <p:nvPr/>
        </p:nvSpPr>
        <p:spPr>
          <a:xfrm>
            <a:off x="3857625" y="5450780"/>
            <a:ext cx="447675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a:t>
            </a:r>
            <a:r>
              <a:rPr lang="en-US">
                <a:latin typeface="Calibri (Body)"/>
                <a:ea typeface="Calibri" panose="020F0502020204030204" pitchFamily="34" charset="0"/>
                <a:cs typeface="Times New Roman" panose="02020603050405020304" pitchFamily="18" charset="0"/>
              </a:rPr>
              <a:t>21</a:t>
            </a:r>
            <a:r>
              <a:rPr lang="en-US" sz="1800">
                <a:effectLst/>
                <a:latin typeface="Calibri (Body)"/>
                <a:ea typeface="Calibri" panose="020F0502020204030204" pitchFamily="34" charset="0"/>
                <a:cs typeface="Times New Roman" panose="02020603050405020304" pitchFamily="18" charset="0"/>
              </a:rPr>
              <a:t>. Các kiến trúc Injection và Merging</a:t>
            </a:r>
            <a:endParaRPr lang="en-US" sz="1800" dirty="0">
              <a:effectLst/>
              <a:latin typeface="Calibri (Body)"/>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775F58CC-974D-8865-33C8-D3519A828525}"/>
              </a:ext>
            </a:extLst>
          </p:cNvPr>
          <p:cNvSpPr/>
          <p:nvPr/>
        </p:nvSpPr>
        <p:spPr>
          <a:xfrm>
            <a:off x="2369182" y="1775457"/>
            <a:ext cx="2059943" cy="396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5">
            <a:extLst>
              <a:ext uri="{FF2B5EF4-FFF2-40B4-BE49-F238E27FC236}">
                <a16:creationId xmlns:a16="http://schemas.microsoft.com/office/drawing/2014/main" id="{90F5C6C7-E4AC-1521-37C8-CBCD4D60EA1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570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animBg="1"/>
      <p:bldP spid="1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35BB144F-0026-F924-0C7D-8FED4F2A8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516" y="1495180"/>
            <a:ext cx="9356968" cy="3392200"/>
          </a:xfrm>
          <a:prstGeom prst="rect">
            <a:avLst/>
          </a:prstGeom>
        </p:spPr>
      </p:pic>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2" name="Title 1">
            <a:extLst>
              <a:ext uri="{FF2B5EF4-FFF2-40B4-BE49-F238E27FC236}">
                <a16:creationId xmlns:a16="http://schemas.microsoft.com/office/drawing/2014/main" id="{956F066A-4766-0BF3-E30D-B7F6D602AF8F}"/>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3.6.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bằng k</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iến trúc CRNN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7FBCFFD-1A3F-C0BB-FC44-4663C3800E80}"/>
                  </a:ext>
                </a:extLst>
              </p:cNvPr>
              <p:cNvGraphicFramePr>
                <a:graphicFrameLocks noGrp="1"/>
              </p:cNvGraphicFramePr>
              <p:nvPr>
                <p:extLst>
                  <p:ext uri="{D42A27DB-BD31-4B8C-83A1-F6EECF244321}">
                    <p14:modId xmlns:p14="http://schemas.microsoft.com/office/powerpoint/2010/main" val="2162821643"/>
                  </p:ext>
                </p:extLst>
              </p:nvPr>
            </p:nvGraphicFramePr>
            <p:xfrm>
              <a:off x="1900872" y="5122999"/>
              <a:ext cx="8390256" cy="975233"/>
            </p:xfrm>
            <a:graphic>
              <a:graphicData uri="http://schemas.openxmlformats.org/drawingml/2006/table">
                <a:tbl>
                  <a:tblPr firstRow="1" firstCol="1" bandRow="1">
                    <a:tableStyleId>{2D5ABB26-0587-4C30-8999-92F81FD0307C}</a:tableStyleId>
                  </a:tblPr>
                  <a:tblGrid>
                    <a:gridCol w="2435098">
                      <a:extLst>
                        <a:ext uri="{9D8B030D-6E8A-4147-A177-3AD203B41FA5}">
                          <a16:colId xmlns:a16="http://schemas.microsoft.com/office/drawing/2014/main" val="2914469908"/>
                        </a:ext>
                      </a:extLst>
                    </a:gridCol>
                    <a:gridCol w="2372170">
                      <a:extLst>
                        <a:ext uri="{9D8B030D-6E8A-4147-A177-3AD203B41FA5}">
                          <a16:colId xmlns:a16="http://schemas.microsoft.com/office/drawing/2014/main" val="2944942060"/>
                        </a:ext>
                      </a:extLst>
                    </a:gridCol>
                    <a:gridCol w="3582988">
                      <a:extLst>
                        <a:ext uri="{9D8B030D-6E8A-4147-A177-3AD203B41FA5}">
                          <a16:colId xmlns:a16="http://schemas.microsoft.com/office/drawing/2014/main" val="372289808"/>
                        </a:ext>
                      </a:extLst>
                    </a:gridCol>
                  </a:tblGrid>
                  <a:tr h="0">
                    <a:tc>
                      <a:txBody>
                        <a:bodyPr/>
                        <a:lstStyle/>
                        <a:p>
                          <a:pPr algn="ctr">
                            <a:lnSpc>
                              <a:spcPct val="100000"/>
                            </a:lnSpc>
                            <a:spcAft>
                              <a:spcPts val="600"/>
                            </a:spcAft>
                          </a:pPr>
                          <a14:m>
                            <m:oMath xmlns:m="http://schemas.openxmlformats.org/officeDocument/2006/math">
                              <m:r>
                                <a:rPr lang="en-US" sz="1600">
                                  <a:effectLst/>
                                  <a:latin typeface="Cambria Math" panose="02040503050406030204" pitchFamily="18" charset="0"/>
                                </a:rPr>
                                <m:t>𝑝</m:t>
                              </m:r>
                              <m:d>
                                <m:dPr>
                                  <m:ctrlPr>
                                    <a:rPr lang="en-US" sz="1600" i="1">
                                      <a:effectLst/>
                                      <a:latin typeface="Cambria Math" panose="02040503050406030204" pitchFamily="18" charset="0"/>
                                    </a:rPr>
                                  </m:ctrlPr>
                                </m:dPr>
                                <m:e>
                                  <m:r>
                                    <a:rPr lang="en-US" sz="1600">
                                      <a:effectLst/>
                                      <a:latin typeface="Cambria Math" panose="02040503050406030204" pitchFamily="18" charset="0"/>
                                    </a:rPr>
                                    <m:t>𝑌</m:t>
                                  </m:r>
                                </m:e>
                                <m:e>
                                  <m:r>
                                    <a:rPr lang="en-US" sz="1600">
                                      <a:effectLst/>
                                      <a:latin typeface="Cambria Math" panose="02040503050406030204" pitchFamily="18" charset="0"/>
                                    </a:rPr>
                                    <m:t>𝑋</m:t>
                                  </m:r>
                                </m:e>
                              </m:d>
                              <m:r>
                                <a:rPr lang="en-US" sz="1600">
                                  <a:effectLst/>
                                  <a:latin typeface="Cambria Math" panose="02040503050406030204" pitchFamily="18" charset="0"/>
                                </a:rPr>
                                <m:t>=</m:t>
                              </m:r>
                            </m:oMath>
                          </a14:m>
                          <a:r>
                            <a:rPr lang="en-US" sz="1600">
                              <a:effectLst/>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600" i="1">
                                        <a:effectLst/>
                                        <a:latin typeface="Cambria Math" panose="02040503050406030204" pitchFamily="18" charset="0"/>
                                      </a:rPr>
                                    </m:ctrlPr>
                                  </m:naryPr>
                                  <m:sub>
                                    <m:r>
                                      <a:rPr lang="en-US" sz="1600">
                                        <a:effectLst/>
                                        <a:latin typeface="Cambria Math" panose="02040503050406030204" pitchFamily="18" charset="0"/>
                                      </a:rPr>
                                      <m:t>𝐴</m:t>
                                    </m:r>
                                    <m:r>
                                      <a:rPr lang="en-US" sz="1600">
                                        <a:effectLst/>
                                        <a:latin typeface="Cambria Math" panose="02040503050406030204" pitchFamily="18" charset="0"/>
                                      </a:rPr>
                                      <m:t> </m:t>
                                    </m:r>
                                    <m:r>
                                      <a:rPr lang="en-US" sz="1600">
                                        <a:effectLst/>
                                        <a:latin typeface="Cambria Math" panose="02040503050406030204" pitchFamily="18" charset="0"/>
                                      </a:rPr>
                                      <m:t>𝜖</m:t>
                                    </m:r>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𝐴</m:t>
                                        </m:r>
                                      </m:e>
                                      <m:sub>
                                        <m:r>
                                          <a:rPr lang="en-US" sz="1600">
                                            <a:effectLst/>
                                            <a:latin typeface="Cambria Math" panose="02040503050406030204" pitchFamily="18" charset="0"/>
                                          </a:rPr>
                                          <m:t>𝑋</m:t>
                                        </m:r>
                                        <m:r>
                                          <a:rPr lang="en-US" sz="1600">
                                            <a:effectLst/>
                                            <a:latin typeface="Cambria Math" panose="02040503050406030204" pitchFamily="18" charset="0"/>
                                          </a:rPr>
                                          <m:t>,</m:t>
                                        </m:r>
                                        <m:r>
                                          <a:rPr lang="en-US" sz="1600">
                                            <a:effectLst/>
                                            <a:latin typeface="Cambria Math" panose="02040503050406030204" pitchFamily="18" charset="0"/>
                                          </a:rPr>
                                          <m:t>𝑌</m:t>
                                        </m:r>
                                      </m:sub>
                                    </m:sSub>
                                    <m:r>
                                      <a:rPr lang="en-US" sz="1600">
                                        <a:effectLst/>
                                        <a:latin typeface="Cambria Math" panose="02040503050406030204" pitchFamily="18" charset="0"/>
                                      </a:rPr>
                                      <m:t> </m:t>
                                    </m:r>
                                  </m:sub>
                                  <m:sup/>
                                  <m:e>
                                    <m:r>
                                      <a:rPr lang="en-US" sz="1600">
                                        <a:effectLst/>
                                        <a:latin typeface="Cambria Math" panose="02040503050406030204" pitchFamily="18" charset="0"/>
                                      </a:rPr>
                                      <m:t> </m:t>
                                    </m:r>
                                  </m:e>
                                </m:nary>
                              </m:oMath>
                            </m:oMathPara>
                          </a14:m>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396240" algn="ctr">
                            <a:lnSpc>
                              <a:spcPct val="100000"/>
                            </a:lnSpc>
                            <a:spcAft>
                              <a:spcPts val="600"/>
                            </a:spcAft>
                          </a:pPr>
                          <a14:m>
                            <m:oMathPara xmlns:m="http://schemas.openxmlformats.org/officeDocument/2006/math">
                              <m:oMathParaPr>
                                <m:jc m:val="centerGroup"/>
                              </m:oMathParaPr>
                              <m:oMath xmlns:m="http://schemas.openxmlformats.org/officeDocument/2006/math">
                                <m:nary>
                                  <m:naryPr>
                                    <m:chr m:val="∏"/>
                                    <m:limLoc m:val="undOvr"/>
                                    <m:ctrlPr>
                                      <a:rPr lang="en-US" sz="1600" i="1">
                                        <a:effectLst/>
                                        <a:latin typeface="Cambria Math" panose="02040503050406030204" pitchFamily="18" charset="0"/>
                                      </a:rPr>
                                    </m:ctrlPr>
                                  </m:naryPr>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𝑇</m:t>
                                    </m:r>
                                  </m:sup>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𝑝</m:t>
                                        </m:r>
                                      </m:e>
                                      <m:sub>
                                        <m:r>
                                          <a:rPr lang="en-US" sz="1600">
                                            <a:effectLst/>
                                            <a:latin typeface="Cambria Math" panose="02040503050406030204" pitchFamily="18" charset="0"/>
                                          </a:rPr>
                                          <m:t>𝑡</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𝑎</m:t>
                                        </m:r>
                                      </m:e>
                                      <m:sub>
                                        <m:r>
                                          <a:rPr lang="en-US" sz="1600">
                                            <a:effectLst/>
                                            <a:latin typeface="Cambria Math" panose="02040503050406030204" pitchFamily="18" charset="0"/>
                                          </a:rPr>
                                          <m:t>𝑡</m:t>
                                        </m:r>
                                      </m:sub>
                                    </m:sSub>
                                    <m:r>
                                      <a:rPr lang="en-US" sz="1600">
                                        <a:effectLst/>
                                        <a:latin typeface="Cambria Math" panose="02040503050406030204" pitchFamily="18" charset="0"/>
                                      </a:rPr>
                                      <m:t>|</m:t>
                                    </m:r>
                                    <m:r>
                                      <a:rPr lang="en-US" sz="1600">
                                        <a:effectLst/>
                                        <a:latin typeface="Cambria Math" panose="02040503050406030204" pitchFamily="18" charset="0"/>
                                      </a:rPr>
                                      <m:t>𝑋</m:t>
                                    </m:r>
                                    <m:r>
                                      <a:rPr lang="en-US" sz="1600">
                                        <a:effectLst/>
                                        <a:latin typeface="Cambria Math" panose="02040503050406030204" pitchFamily="18" charset="0"/>
                                      </a:rPr>
                                      <m:t>)</m:t>
                                    </m:r>
                                  </m:e>
                                </m:nary>
                              </m:oMath>
                            </m:oMathPara>
                          </a14:m>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2873680"/>
                      </a:ext>
                    </a:extLst>
                  </a:tr>
                  <a:tr h="0">
                    <a:tc>
                      <a:txBody>
                        <a:bodyPr/>
                        <a:lstStyle/>
                        <a:p>
                          <a:pPr algn="ctr">
                            <a:lnSpc>
                              <a:spcPct val="100000"/>
                            </a:lnSpc>
                            <a:spcAft>
                              <a:spcPts val="600"/>
                            </a:spcAft>
                          </a:pPr>
                          <a:r>
                            <a:rPr lang="en-US" sz="1400">
                              <a:effectLst/>
                            </a:rPr>
                            <a:t>Xác suất có điều kiện trong 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Tổng</a:t>
                          </a:r>
                          <a:r>
                            <a:rPr lang="en-US" sz="1400" dirty="0">
                              <a:effectLst/>
                            </a:rPr>
                            <a:t> </a:t>
                          </a:r>
                          <a:r>
                            <a:rPr lang="en-US" sz="1400" dirty="0" err="1">
                              <a:effectLst/>
                            </a:rPr>
                            <a:t>tất</a:t>
                          </a:r>
                          <a:r>
                            <a:rPr lang="en-US" sz="1400" dirty="0">
                              <a:effectLst/>
                            </a:rPr>
                            <a:t> </a:t>
                          </a:r>
                          <a:r>
                            <a:rPr lang="en-US" sz="1400" dirty="0" err="1">
                              <a:effectLst/>
                            </a:rPr>
                            <a:t>cả</a:t>
                          </a:r>
                          <a:r>
                            <a:rPr lang="en-US" sz="1400" dirty="0">
                              <a:effectLst/>
                            </a:rPr>
                            <a:t> </a:t>
                          </a:r>
                          <a:r>
                            <a:rPr lang="en-US" sz="1400" dirty="0" err="1">
                              <a:effectLst/>
                            </a:rPr>
                            <a:t>các</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đúng</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Xác</a:t>
                          </a:r>
                          <a:r>
                            <a:rPr lang="en-US" sz="1400" dirty="0">
                              <a:effectLst/>
                            </a:rPr>
                            <a:t> </a:t>
                          </a:r>
                          <a:r>
                            <a:rPr lang="en-US" sz="1400" dirty="0" err="1">
                              <a:effectLst/>
                            </a:rPr>
                            <a:t>suất</a:t>
                          </a:r>
                          <a:r>
                            <a:rPr lang="en-US" sz="1400" dirty="0">
                              <a:effectLst/>
                            </a:rPr>
                            <a:t> </a:t>
                          </a:r>
                          <a:r>
                            <a:rPr lang="en-US" sz="1400" dirty="0" err="1">
                              <a:effectLst/>
                            </a:rPr>
                            <a:t>cho</a:t>
                          </a:r>
                          <a:r>
                            <a:rPr lang="en-US" sz="1400" dirty="0">
                              <a:effectLst/>
                            </a:rPr>
                            <a:t> </a:t>
                          </a:r>
                          <a:r>
                            <a:rPr lang="en-US" sz="1400" dirty="0" err="1">
                              <a:effectLst/>
                            </a:rPr>
                            <a:t>một</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theo</a:t>
                          </a:r>
                          <a:r>
                            <a:rPr lang="en-US" sz="1400" dirty="0">
                              <a:effectLst/>
                            </a:rPr>
                            <a:t> </a:t>
                          </a:r>
                          <a:r>
                            <a:rPr lang="en-US" sz="1400" dirty="0" err="1">
                              <a:effectLst/>
                            </a:rPr>
                            <a:t>từng</a:t>
                          </a:r>
                          <a:r>
                            <a:rPr lang="en-US" sz="1400" dirty="0">
                              <a:effectLst/>
                            </a:rPr>
                            <a:t> timestep</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5736707"/>
                      </a:ext>
                    </a:extLst>
                  </a:tr>
                </a:tbl>
              </a:graphicData>
            </a:graphic>
          </p:graphicFrame>
        </mc:Choice>
        <mc:Fallback xmlns="">
          <p:graphicFrame>
            <p:nvGraphicFramePr>
              <p:cNvPr id="16" name="Table 15">
                <a:extLst>
                  <a:ext uri="{FF2B5EF4-FFF2-40B4-BE49-F238E27FC236}">
                    <a16:creationId xmlns:a16="http://schemas.microsoft.com/office/drawing/2014/main" id="{F7FBCFFD-1A3F-C0BB-FC44-4663C3800E80}"/>
                  </a:ext>
                </a:extLst>
              </p:cNvPr>
              <p:cNvGraphicFramePr>
                <a:graphicFrameLocks noGrp="1"/>
              </p:cNvGraphicFramePr>
              <p:nvPr>
                <p:extLst>
                  <p:ext uri="{D42A27DB-BD31-4B8C-83A1-F6EECF244321}">
                    <p14:modId xmlns:p14="http://schemas.microsoft.com/office/powerpoint/2010/main" val="2162821643"/>
                  </p:ext>
                </p:extLst>
              </p:nvPr>
            </p:nvGraphicFramePr>
            <p:xfrm>
              <a:off x="1900872" y="5122999"/>
              <a:ext cx="8390256" cy="975233"/>
            </p:xfrm>
            <a:graphic>
              <a:graphicData uri="http://schemas.openxmlformats.org/drawingml/2006/table">
                <a:tbl>
                  <a:tblPr firstRow="1" firstCol="1" bandRow="1">
                    <a:tableStyleId>{2D5ABB26-0587-4C30-8999-92F81FD0307C}</a:tableStyleId>
                  </a:tblPr>
                  <a:tblGrid>
                    <a:gridCol w="2435098">
                      <a:extLst>
                        <a:ext uri="{9D8B030D-6E8A-4147-A177-3AD203B41FA5}">
                          <a16:colId xmlns:a16="http://schemas.microsoft.com/office/drawing/2014/main" val="2914469908"/>
                        </a:ext>
                      </a:extLst>
                    </a:gridCol>
                    <a:gridCol w="2372170">
                      <a:extLst>
                        <a:ext uri="{9D8B030D-6E8A-4147-A177-3AD203B41FA5}">
                          <a16:colId xmlns:a16="http://schemas.microsoft.com/office/drawing/2014/main" val="2944942060"/>
                        </a:ext>
                      </a:extLst>
                    </a:gridCol>
                    <a:gridCol w="3582988">
                      <a:extLst>
                        <a:ext uri="{9D8B030D-6E8A-4147-A177-3AD203B41FA5}">
                          <a16:colId xmlns:a16="http://schemas.microsoft.com/office/drawing/2014/main" val="372289808"/>
                        </a:ext>
                      </a:extLst>
                    </a:gridCol>
                  </a:tblGrid>
                  <a:tr h="761873">
                    <a:tc>
                      <a:txBody>
                        <a:bodyPr/>
                        <a:lstStyle/>
                        <a:p>
                          <a:endParaRPr lang="en-US"/>
                        </a:p>
                      </a:txBody>
                      <a:tcPr marL="68580" marR="68580" marT="0" marB="0" anchor="ctr">
                        <a:blipFill>
                          <a:blip r:embed="rId4"/>
                          <a:stretch>
                            <a:fillRect r="-244500" b="-42063"/>
                          </a:stretch>
                        </a:blipFill>
                      </a:tcPr>
                    </a:tc>
                    <a:tc>
                      <a:txBody>
                        <a:bodyPr/>
                        <a:lstStyle/>
                        <a:p>
                          <a:endParaRPr lang="en-US"/>
                        </a:p>
                      </a:txBody>
                      <a:tcPr marL="68580" marR="68580" marT="0" marB="0" anchor="ctr">
                        <a:blipFill>
                          <a:blip r:embed="rId4"/>
                          <a:stretch>
                            <a:fillRect l="-102564" r="-150769" b="-42063"/>
                          </a:stretch>
                        </a:blipFill>
                      </a:tcPr>
                    </a:tc>
                    <a:tc>
                      <a:txBody>
                        <a:bodyPr/>
                        <a:lstStyle/>
                        <a:p>
                          <a:endParaRPr lang="en-US"/>
                        </a:p>
                      </a:txBody>
                      <a:tcPr marL="68580" marR="68580" marT="0" marB="0" anchor="ctr">
                        <a:blipFill>
                          <a:blip r:embed="rId4"/>
                          <a:stretch>
                            <a:fillRect l="-134354" b="-42063"/>
                          </a:stretch>
                        </a:blipFill>
                      </a:tcPr>
                    </a:tc>
                    <a:extLst>
                      <a:ext uri="{0D108BD9-81ED-4DB2-BD59-A6C34878D82A}">
                        <a16:rowId xmlns:a16="http://schemas.microsoft.com/office/drawing/2014/main" val="962873680"/>
                      </a:ext>
                    </a:extLst>
                  </a:tr>
                  <a:tr h="213360">
                    <a:tc>
                      <a:txBody>
                        <a:bodyPr/>
                        <a:lstStyle/>
                        <a:p>
                          <a:pPr algn="ctr">
                            <a:lnSpc>
                              <a:spcPct val="100000"/>
                            </a:lnSpc>
                            <a:spcAft>
                              <a:spcPts val="600"/>
                            </a:spcAft>
                          </a:pPr>
                          <a:r>
                            <a:rPr lang="en-US" sz="1400">
                              <a:effectLst/>
                            </a:rPr>
                            <a:t>Xác suất có điều kiện trong 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Tổng</a:t>
                          </a:r>
                          <a:r>
                            <a:rPr lang="en-US" sz="1400" dirty="0">
                              <a:effectLst/>
                            </a:rPr>
                            <a:t> </a:t>
                          </a:r>
                          <a:r>
                            <a:rPr lang="en-US" sz="1400" dirty="0" err="1">
                              <a:effectLst/>
                            </a:rPr>
                            <a:t>tất</a:t>
                          </a:r>
                          <a:r>
                            <a:rPr lang="en-US" sz="1400" dirty="0">
                              <a:effectLst/>
                            </a:rPr>
                            <a:t> </a:t>
                          </a:r>
                          <a:r>
                            <a:rPr lang="en-US" sz="1400" dirty="0" err="1">
                              <a:effectLst/>
                            </a:rPr>
                            <a:t>cả</a:t>
                          </a:r>
                          <a:r>
                            <a:rPr lang="en-US" sz="1400" dirty="0">
                              <a:effectLst/>
                            </a:rPr>
                            <a:t> </a:t>
                          </a:r>
                          <a:r>
                            <a:rPr lang="en-US" sz="1400" dirty="0" err="1">
                              <a:effectLst/>
                            </a:rPr>
                            <a:t>các</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đúng</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Xác</a:t>
                          </a:r>
                          <a:r>
                            <a:rPr lang="en-US" sz="1400" dirty="0">
                              <a:effectLst/>
                            </a:rPr>
                            <a:t> </a:t>
                          </a:r>
                          <a:r>
                            <a:rPr lang="en-US" sz="1400" dirty="0" err="1">
                              <a:effectLst/>
                            </a:rPr>
                            <a:t>suất</a:t>
                          </a:r>
                          <a:r>
                            <a:rPr lang="en-US" sz="1400" dirty="0">
                              <a:effectLst/>
                            </a:rPr>
                            <a:t> </a:t>
                          </a:r>
                          <a:r>
                            <a:rPr lang="en-US" sz="1400" dirty="0" err="1">
                              <a:effectLst/>
                            </a:rPr>
                            <a:t>cho</a:t>
                          </a:r>
                          <a:r>
                            <a:rPr lang="en-US" sz="1400" dirty="0">
                              <a:effectLst/>
                            </a:rPr>
                            <a:t> </a:t>
                          </a:r>
                          <a:r>
                            <a:rPr lang="en-US" sz="1400" dirty="0" err="1">
                              <a:effectLst/>
                            </a:rPr>
                            <a:t>một</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theo</a:t>
                          </a:r>
                          <a:r>
                            <a:rPr lang="en-US" sz="1400" dirty="0">
                              <a:effectLst/>
                            </a:rPr>
                            <a:t> </a:t>
                          </a:r>
                          <a:r>
                            <a:rPr lang="en-US" sz="1400" dirty="0" err="1">
                              <a:effectLst/>
                            </a:rPr>
                            <a:t>từng</a:t>
                          </a:r>
                          <a:r>
                            <a:rPr lang="en-US" sz="1400" dirty="0">
                              <a:effectLst/>
                            </a:rPr>
                            <a:t> timestep</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5736707"/>
                      </a:ext>
                    </a:extLst>
                  </a:tr>
                </a:tbl>
              </a:graphicData>
            </a:graphic>
          </p:graphicFrame>
        </mc:Fallback>
      </mc:AlternateContent>
      <p:cxnSp>
        <p:nvCxnSpPr>
          <p:cNvPr id="19" name="Straight Arrow Connector 18">
            <a:extLst>
              <a:ext uri="{FF2B5EF4-FFF2-40B4-BE49-F238E27FC236}">
                <a16:creationId xmlns:a16="http://schemas.microsoft.com/office/drawing/2014/main" id="{514B4AA3-385A-5399-AD9B-091D3568AE44}"/>
              </a:ext>
            </a:extLst>
          </p:cNvPr>
          <p:cNvCxnSpPr>
            <a:cxnSpLocks/>
          </p:cNvCxnSpPr>
          <p:nvPr/>
        </p:nvCxnSpPr>
        <p:spPr>
          <a:xfrm>
            <a:off x="9623307" y="4899264"/>
            <a:ext cx="0" cy="563526"/>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pic>
        <p:nvPicPr>
          <p:cNvPr id="28" name="Hình ảnh 9">
            <a:hlinkClick r:id="rId5" action="ppaction://hlinksldjump"/>
            <a:extLst>
              <a:ext uri="{FF2B5EF4-FFF2-40B4-BE49-F238E27FC236}">
                <a16:creationId xmlns:a16="http://schemas.microsoft.com/office/drawing/2014/main" id="{04AEB96B-F69F-2313-29BF-C9CB9C813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70EBD48F-E461-391F-3C7D-EEDDF1ECB897}"/>
              </a:ext>
            </a:extLst>
          </p:cNvPr>
          <p:cNvSpPr txBox="1"/>
          <p:nvPr/>
        </p:nvSpPr>
        <p:spPr>
          <a:xfrm>
            <a:off x="1994175" y="4419835"/>
            <a:ext cx="3161768"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23</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CRNN</a:t>
            </a:r>
            <a:r>
              <a:rPr lang="vi-VN" sz="1800">
                <a:effectLst/>
                <a:latin typeface="Calibri (Body)"/>
                <a:ea typeface="Calibri" panose="020F0502020204030204" pitchFamily="34" charset="0"/>
                <a:cs typeface="Times New Roman" panose="02020603050405020304" pitchFamily="18" charset="0"/>
              </a:rPr>
              <a:t>xCTC</a:t>
            </a:r>
            <a:endParaRPr lang="en-US" sz="1800" dirty="0">
              <a:effectLst/>
              <a:latin typeface="Calibri (Body)"/>
              <a:ea typeface="Calibri" panose="020F0502020204030204" pitchFamily="34" charset="0"/>
              <a:cs typeface="Times New Roman" panose="02020603050405020304" pitchFamily="18" charset="0"/>
            </a:endParaRPr>
          </a:p>
        </p:txBody>
      </p:sp>
      <p:sp>
        <p:nvSpPr>
          <p:cNvPr id="14" name="Hộp Văn bản 7">
            <a:extLst>
              <a:ext uri="{FF2B5EF4-FFF2-40B4-BE49-F238E27FC236}">
                <a16:creationId xmlns:a16="http://schemas.microsoft.com/office/drawing/2014/main" id="{3A5A637F-794D-907E-002A-075E7579D451}"/>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35" name="Arrow: Curved Up 34">
            <a:extLst>
              <a:ext uri="{FF2B5EF4-FFF2-40B4-BE49-F238E27FC236}">
                <a16:creationId xmlns:a16="http://schemas.microsoft.com/office/drawing/2014/main" id="{7F9F256A-2C75-08C0-EC51-8DD2E37E5F8C}"/>
              </a:ext>
            </a:extLst>
          </p:cNvPr>
          <p:cNvSpPr/>
          <p:nvPr/>
        </p:nvSpPr>
        <p:spPr>
          <a:xfrm>
            <a:off x="5274413" y="3230881"/>
            <a:ext cx="3965379" cy="1901110"/>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Hộp Văn bản 5">
            <a:extLst>
              <a:ext uri="{FF2B5EF4-FFF2-40B4-BE49-F238E27FC236}">
                <a16:creationId xmlns:a16="http://schemas.microsoft.com/office/drawing/2014/main" id="{AD1F756E-DA5B-B42D-51CE-05A26AF95935}"/>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677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9" name="Title 1">
            <a:extLst>
              <a:ext uri="{FF2B5EF4-FFF2-40B4-BE49-F238E27FC236}">
                <a16:creationId xmlns:a16="http://schemas.microsoft.com/office/drawing/2014/main" id="{F6FA18C8-561B-E8E5-8E87-8EE83C372D7D}"/>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3.7.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theo hướng S</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eq2Seq trong dịch máy</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272CF6FD-23DF-EAA3-3548-F9B264F8A6CE}"/>
              </a:ext>
            </a:extLst>
          </p:cNvPr>
          <p:cNvSpPr txBox="1"/>
          <p:nvPr/>
        </p:nvSpPr>
        <p:spPr>
          <a:xfrm>
            <a:off x="3048739" y="5685099"/>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24.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CNN</a:t>
            </a:r>
            <a:r>
              <a:rPr lang="vi-VN" sz="1800">
                <a:effectLst/>
                <a:latin typeface="Calibri (Body)"/>
                <a:ea typeface="Calibri" panose="020F0502020204030204" pitchFamily="34" charset="0"/>
                <a:cs typeface="Times New Roman" panose="02020603050405020304" pitchFamily="18" charset="0"/>
              </a:rPr>
              <a:t>x</a:t>
            </a:r>
            <a:r>
              <a:rPr lang="en-US" sz="1800">
                <a:effectLst/>
                <a:latin typeface="Calibri (Body)"/>
                <a:ea typeface="Calibri" panose="020F0502020204030204" pitchFamily="34" charset="0"/>
                <a:cs typeface="Times New Roman" panose="02020603050405020304" pitchFamily="18" charset="0"/>
              </a:rPr>
              <a:t>Seq2Seq</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3" action="ppaction://hlinksldjump"/>
            <a:extLst>
              <a:ext uri="{FF2B5EF4-FFF2-40B4-BE49-F238E27FC236}">
                <a16:creationId xmlns:a16="http://schemas.microsoft.com/office/drawing/2014/main" id="{E375DB46-715D-5850-D539-47C9BDC0C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4" name="Picture 3" descr="Diagram&#10;&#10;Description automatically generated">
            <a:extLst>
              <a:ext uri="{FF2B5EF4-FFF2-40B4-BE49-F238E27FC236}">
                <a16:creationId xmlns:a16="http://schemas.microsoft.com/office/drawing/2014/main" id="{A2B8F5AD-D726-9B05-7439-74418EB63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584" y="1579557"/>
            <a:ext cx="8094833" cy="4212000"/>
          </a:xfrm>
          <a:prstGeom prst="rect">
            <a:avLst/>
          </a:prstGeom>
        </p:spPr>
      </p:pic>
      <p:sp>
        <p:nvSpPr>
          <p:cNvPr id="14" name="Hộp Văn bản 7">
            <a:extLst>
              <a:ext uri="{FF2B5EF4-FFF2-40B4-BE49-F238E27FC236}">
                <a16:creationId xmlns:a16="http://schemas.microsoft.com/office/drawing/2014/main" id="{785E1F37-5890-FEC1-FB6A-7F35D72BAB49}"/>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1" name="Arrow: Curved Up 10">
            <a:extLst>
              <a:ext uri="{FF2B5EF4-FFF2-40B4-BE49-F238E27FC236}">
                <a16:creationId xmlns:a16="http://schemas.microsoft.com/office/drawing/2014/main" id="{543C4942-F620-5D7C-61B4-17C961F65A7D}"/>
              </a:ext>
            </a:extLst>
          </p:cNvPr>
          <p:cNvSpPr/>
          <p:nvPr/>
        </p:nvSpPr>
        <p:spPr>
          <a:xfrm>
            <a:off x="3793956" y="4527032"/>
            <a:ext cx="3329655" cy="1158067"/>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Hộp Văn bản 5">
            <a:extLst>
              <a:ext uri="{FF2B5EF4-FFF2-40B4-BE49-F238E27FC236}">
                <a16:creationId xmlns:a16="http://schemas.microsoft.com/office/drawing/2014/main" id="{008573FC-30EF-76DF-CF60-8A2BC7CB27F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6753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7BCDC6-CA10-F63D-7E05-1128AEC75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5993" y="1337810"/>
            <a:ext cx="8680014" cy="4501880"/>
          </a:xfrm>
          <a:prstGeom prst="rect">
            <a:avLst/>
          </a:prstGeom>
        </p:spPr>
      </p:pic>
      <p:pic>
        <p:nvPicPr>
          <p:cNvPr id="5" name="Picture 4" descr="Diagram&#10;&#10;Description automatically generated">
            <a:extLst>
              <a:ext uri="{FF2B5EF4-FFF2-40B4-BE49-F238E27FC236}">
                <a16:creationId xmlns:a16="http://schemas.microsoft.com/office/drawing/2014/main" id="{63C1AB72-6659-5E2B-82AF-404629ADE5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127" y="1735712"/>
            <a:ext cx="5929746" cy="3670860"/>
          </a:xfrm>
          <a:prstGeom prst="rect">
            <a:avLst/>
          </a:prstGeom>
          <a:noFill/>
          <a:ln>
            <a:noFill/>
          </a:ln>
        </p:spPr>
      </p:pic>
      <p:sp>
        <p:nvSpPr>
          <p:cNvPr id="16" name="TextBox 15">
            <a:extLst>
              <a:ext uri="{FF2B5EF4-FFF2-40B4-BE49-F238E27FC236}">
                <a16:creationId xmlns:a16="http://schemas.microsoft.com/office/drawing/2014/main" id="{6D356441-0D38-190E-CBAE-9D716229EF84}"/>
              </a:ext>
            </a:extLst>
          </p:cNvPr>
          <p:cNvSpPr txBox="1"/>
          <p:nvPr/>
        </p:nvSpPr>
        <p:spPr>
          <a:xfrm>
            <a:off x="3450583" y="5773684"/>
            <a:ext cx="5290834" cy="464871"/>
          </a:xfrm>
          <a:prstGeom prst="rect">
            <a:avLst/>
          </a:prstGeom>
          <a:noFill/>
        </p:spPr>
        <p:txBody>
          <a:bodyPr wrap="square">
            <a:spAutoFit/>
          </a:bodyPr>
          <a:lstStyle/>
          <a:p>
            <a:pPr marL="180340" marR="0" algn="ctr">
              <a:lnSpc>
                <a:spcPct val="150000"/>
              </a:lnSpc>
              <a:spcBef>
                <a:spcPts val="0"/>
              </a:spcBef>
              <a:spcAft>
                <a:spcPts val="600"/>
              </a:spcAft>
            </a:pPr>
            <a:r>
              <a:rPr lang="en-US" err="1">
                <a:latin typeface="Calibri (Body)"/>
                <a:ea typeface="Calibri" panose="020F0502020204030204" pitchFamily="34" charset="0"/>
                <a:cs typeface="Times New Roman" panose="02020603050405020304" pitchFamily="18" charset="0"/>
              </a:rPr>
              <a:t>Hình</a:t>
            </a:r>
            <a:r>
              <a:rPr lang="en-US">
                <a:latin typeface="Calibri (Body)"/>
                <a:ea typeface="Calibri" panose="020F0502020204030204" pitchFamily="34" charset="0"/>
                <a:cs typeface="Times New Roman" panose="02020603050405020304" pitchFamily="18" charset="0"/>
              </a:rPr>
              <a:t> 25. </a:t>
            </a:r>
            <a:r>
              <a:rPr lang="en-US" dirty="0" err="1">
                <a:latin typeface="Calibri (Body)"/>
                <a:ea typeface="Calibri" panose="020F0502020204030204" pitchFamily="34" charset="0"/>
                <a:cs typeface="Times New Roman" panose="02020603050405020304" pitchFamily="18" charset="0"/>
              </a:rPr>
              <a:t>Mô</a:t>
            </a:r>
            <a:r>
              <a:rPr lang="en-US" dirty="0">
                <a:latin typeface="Calibri (Body)"/>
                <a:ea typeface="Calibri" panose="020F0502020204030204" pitchFamily="34" charset="0"/>
                <a:cs typeface="Times New Roman" panose="02020603050405020304" pitchFamily="18" charset="0"/>
              </a:rPr>
              <a:t> </a:t>
            </a:r>
            <a:r>
              <a:rPr lang="en-US" err="1">
                <a:latin typeface="Calibri (Body)"/>
                <a:ea typeface="Calibri" panose="020F0502020204030204" pitchFamily="34" charset="0"/>
                <a:cs typeface="Times New Roman" panose="02020603050405020304" pitchFamily="18" charset="0"/>
              </a:rPr>
              <a:t>hình</a:t>
            </a:r>
            <a:r>
              <a:rPr lang="en-US">
                <a:latin typeface="Calibri (Body)"/>
                <a:ea typeface="Calibri" panose="020F0502020204030204" pitchFamily="34" charset="0"/>
                <a:cs typeface="Times New Roman" panose="02020603050405020304" pitchFamily="18" charset="0"/>
              </a:rPr>
              <a:t> CNN</a:t>
            </a:r>
            <a:r>
              <a:rPr lang="vi-VN">
                <a:latin typeface="Calibri (Body)"/>
                <a:ea typeface="Calibri" panose="020F0502020204030204" pitchFamily="34" charset="0"/>
                <a:cs typeface="Times New Roman" panose="02020603050405020304" pitchFamily="18" charset="0"/>
              </a:rPr>
              <a:t>x</a:t>
            </a:r>
            <a:r>
              <a:rPr lang="en-US">
                <a:latin typeface="Calibri (Body)"/>
                <a:ea typeface="Calibri" panose="020F0502020204030204" pitchFamily="34" charset="0"/>
                <a:cs typeface="Times New Roman" panose="02020603050405020304" pitchFamily="18" charset="0"/>
              </a:rPr>
              <a:t>Transformer</a:t>
            </a:r>
            <a:endParaRPr lang="en-US" sz="1800" dirty="0">
              <a:effectLst/>
              <a:latin typeface="Calibri (Body)"/>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9" name="Title 1">
            <a:extLst>
              <a:ext uri="{FF2B5EF4-FFF2-40B4-BE49-F238E27FC236}">
                <a16:creationId xmlns:a16="http://schemas.microsoft.com/office/drawing/2014/main" id="{BF44BCFE-1E1B-A334-5D17-9AB23528BC67}"/>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3.8.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bằng k</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iến trúc </a:t>
            </a: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Transforme</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r</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Hình ảnh 9">
            <a:hlinkClick r:id="rId5" action="ppaction://hlinksldjump"/>
            <a:extLst>
              <a:ext uri="{FF2B5EF4-FFF2-40B4-BE49-F238E27FC236}">
                <a16:creationId xmlns:a16="http://schemas.microsoft.com/office/drawing/2014/main" id="{8A532D16-F444-5A40-AF08-84649F66A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8" name="Hộp Văn bản 7">
            <a:extLst>
              <a:ext uri="{FF2B5EF4-FFF2-40B4-BE49-F238E27FC236}">
                <a16:creationId xmlns:a16="http://schemas.microsoft.com/office/drawing/2014/main" id="{C98B18FC-F9B5-6016-D685-17ACC3039DB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0" name="Arrow: Curved Up 9">
            <a:extLst>
              <a:ext uri="{FF2B5EF4-FFF2-40B4-BE49-F238E27FC236}">
                <a16:creationId xmlns:a16="http://schemas.microsoft.com/office/drawing/2014/main" id="{4E272EAA-A405-ABBD-25B5-58FA57609A65}"/>
              </a:ext>
            </a:extLst>
          </p:cNvPr>
          <p:cNvSpPr/>
          <p:nvPr/>
        </p:nvSpPr>
        <p:spPr>
          <a:xfrm>
            <a:off x="3581401" y="4202677"/>
            <a:ext cx="2833840" cy="1579170"/>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E6F4CA0C-E8E7-ABF1-E317-931387E56991}"/>
              </a:ext>
            </a:extLst>
          </p:cNvPr>
          <p:cNvSpPr txBox="1"/>
          <p:nvPr/>
        </p:nvSpPr>
        <p:spPr>
          <a:xfrm>
            <a:off x="3048740" y="5412680"/>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a:latin typeface="Calibri (Body)"/>
                <a:ea typeface="Calibri" panose="020F0502020204030204" pitchFamily="34" charset="0"/>
                <a:cs typeface="Times New Roman" panose="02020603050405020304" pitchFamily="18" charset="0"/>
              </a:rPr>
              <a:t>Hình 26.Mô hình CNNxTransformerDecoder</a:t>
            </a:r>
            <a:endParaRPr lang="en-US" sz="1800" dirty="0">
              <a:effectLst/>
              <a:latin typeface="Calibri (Body)"/>
              <a:ea typeface="Calibri" panose="020F0502020204030204" pitchFamily="34" charset="0"/>
              <a:cs typeface="Times New Roman" panose="02020603050405020304" pitchFamily="18" charset="0"/>
            </a:endParaRPr>
          </a:p>
        </p:txBody>
      </p:sp>
      <p:sp>
        <p:nvSpPr>
          <p:cNvPr id="7" name="Hộp Văn bản 5">
            <a:extLst>
              <a:ext uri="{FF2B5EF4-FFF2-40B4-BE49-F238E27FC236}">
                <a16:creationId xmlns:a16="http://schemas.microsoft.com/office/drawing/2014/main" id="{A302C741-B7A9-ADB6-2D95-060F1194CE1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9881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0" grpId="1"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4. CÀI ĐẶT THỬ NGHIỆM</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29</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382584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a:solidFill>
                  <a:srgbClr val="0070C0"/>
                </a:solidFill>
                <a:latin typeface="Open Sans" panose="020B0606030504020204" pitchFamily="34" charset="0"/>
                <a:ea typeface="Open Sans" panose="020B0606030504020204" pitchFamily="34" charset="0"/>
                <a:cs typeface="Open Sans" panose="020B0606030504020204" pitchFamily="34" charset="0"/>
              </a:rPr>
              <a:t>CÁC NỘI DUNG CHÍNH</a:t>
            </a:r>
            <a:endParaRPr lang="en-I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791A42CF-CD10-40D9-B555-5B877D61C30E}"/>
              </a:ext>
            </a:extLst>
          </p:cNvPr>
          <p:cNvSpPr/>
          <p:nvPr/>
        </p:nvSpPr>
        <p:spPr>
          <a:xfrm>
            <a:off x="1139941" y="245693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19" name="Rectangle 18">
            <a:extLst>
              <a:ext uri="{FF2B5EF4-FFF2-40B4-BE49-F238E27FC236}">
                <a16:creationId xmlns:a16="http://schemas.microsoft.com/office/drawing/2014/main" id="{A419D05E-C159-4D18-950C-8DB21A95A3FF}"/>
              </a:ext>
            </a:extLst>
          </p:cNvPr>
          <p:cNvSpPr/>
          <p:nvPr/>
        </p:nvSpPr>
        <p:spPr>
          <a:xfrm>
            <a:off x="1139941" y="302793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21" name="Rectangle 20">
            <a:extLst>
              <a:ext uri="{FF2B5EF4-FFF2-40B4-BE49-F238E27FC236}">
                <a16:creationId xmlns:a16="http://schemas.microsoft.com/office/drawing/2014/main" id="{B7C3C6A6-012F-499B-99E2-4CB11EA0E8CC}"/>
              </a:ext>
            </a:extLst>
          </p:cNvPr>
          <p:cNvSpPr/>
          <p:nvPr/>
        </p:nvSpPr>
        <p:spPr>
          <a:xfrm>
            <a:off x="1139941" y="356004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28" name="Rectangle 27">
            <a:hlinkClick r:id="rId3" action="ppaction://hlinksldjump"/>
            <a:extLst>
              <a:ext uri="{FF2B5EF4-FFF2-40B4-BE49-F238E27FC236}">
                <a16:creationId xmlns:a16="http://schemas.microsoft.com/office/drawing/2014/main" id="{6C6B0FBD-8B20-4A04-8F67-A8F9456E3D48}"/>
              </a:ext>
            </a:extLst>
          </p:cNvPr>
          <p:cNvSpPr/>
          <p:nvPr/>
        </p:nvSpPr>
        <p:spPr>
          <a:xfrm>
            <a:off x="1490655" y="234040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2. Bộ dữ liệu NomNaOCR						             10</a:t>
            </a:r>
            <a:endParaRPr lang="en-IN" sz="2000" dirty="0">
              <a:solidFill>
                <a:srgbClr val="0070C0"/>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105765" y="27405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4" action="ppaction://hlinksldjump"/>
            <a:extLst>
              <a:ext uri="{FF2B5EF4-FFF2-40B4-BE49-F238E27FC236}">
                <a16:creationId xmlns:a16="http://schemas.microsoft.com/office/drawing/2014/main" id="{5951C02E-B7CD-4960-A431-6DA7A66A9936}"/>
              </a:ext>
            </a:extLst>
          </p:cNvPr>
          <p:cNvSpPr/>
          <p:nvPr/>
        </p:nvSpPr>
        <p:spPr>
          <a:xfrm>
            <a:off x="1490655" y="291952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3. Các hướng triển khai							             18</a:t>
            </a:r>
            <a:endParaRPr lang="en-IN" sz="2000" dirty="0">
              <a:solidFill>
                <a:srgbClr val="0070C0"/>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105765" y="33196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hlinkClick r:id="rId5" action="ppaction://hlinksldjump"/>
            <a:extLst>
              <a:ext uri="{FF2B5EF4-FFF2-40B4-BE49-F238E27FC236}">
                <a16:creationId xmlns:a16="http://schemas.microsoft.com/office/drawing/2014/main" id="{16600D72-5998-42A6-BFB2-03DC0B2EEA3E}"/>
              </a:ext>
            </a:extLst>
          </p:cNvPr>
          <p:cNvSpPr/>
          <p:nvPr/>
        </p:nvSpPr>
        <p:spPr>
          <a:xfrm>
            <a:off x="1490655" y="3467865"/>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4. Cài đặt thử nghiệm							             29</a:t>
            </a:r>
            <a:endParaRPr lang="en-IN" sz="2000" dirty="0">
              <a:solidFill>
                <a:srgbClr val="0070C0"/>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105765" y="3867975"/>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540D4E6-107D-C10A-5C3E-4B6DAB03611F}"/>
              </a:ext>
            </a:extLst>
          </p:cNvPr>
          <p:cNvSpPr/>
          <p:nvPr/>
        </p:nvSpPr>
        <p:spPr>
          <a:xfrm>
            <a:off x="1139941" y="413915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43" name="Rectangle 42">
            <a:hlinkClick r:id="rId6" action="ppaction://hlinksldjump"/>
            <a:extLst>
              <a:ext uri="{FF2B5EF4-FFF2-40B4-BE49-F238E27FC236}">
                <a16:creationId xmlns:a16="http://schemas.microsoft.com/office/drawing/2014/main" id="{0B1C3E6F-30A9-87CA-0C00-3C45176AD7D6}"/>
              </a:ext>
            </a:extLst>
          </p:cNvPr>
          <p:cNvSpPr/>
          <p:nvPr/>
        </p:nvSpPr>
        <p:spPr>
          <a:xfrm>
            <a:off x="1490655" y="404698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5. Kết quả thực nghiệm 						             32</a:t>
            </a:r>
            <a:endParaRPr lang="en-IN" sz="2000" dirty="0">
              <a:solidFill>
                <a:srgbClr val="0070C0"/>
              </a:solidFill>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74927F10-F523-331D-19BC-A1D2C79B4205}"/>
              </a:ext>
            </a:extLst>
          </p:cNvPr>
          <p:cNvCxnSpPr>
            <a:cxnSpLocks/>
          </p:cNvCxnSpPr>
          <p:nvPr/>
        </p:nvCxnSpPr>
        <p:spPr>
          <a:xfrm>
            <a:off x="1105765" y="44470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5F2141E-1139-EB8D-3062-E2AE7449A5B4}"/>
              </a:ext>
            </a:extLst>
          </p:cNvPr>
          <p:cNvSpPr/>
          <p:nvPr/>
        </p:nvSpPr>
        <p:spPr>
          <a:xfrm>
            <a:off x="1139941" y="192996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46" name="Rectangle 45">
            <a:hlinkClick r:id="rId7" action="ppaction://hlinksldjump"/>
            <a:extLst>
              <a:ext uri="{FF2B5EF4-FFF2-40B4-BE49-F238E27FC236}">
                <a16:creationId xmlns:a16="http://schemas.microsoft.com/office/drawing/2014/main" id="{9753CEE3-DA85-4D00-7744-6A2B70262F2C}"/>
              </a:ext>
            </a:extLst>
          </p:cNvPr>
          <p:cNvSpPr/>
          <p:nvPr/>
        </p:nvSpPr>
        <p:spPr>
          <a:xfrm>
            <a:off x="1490655" y="1813431"/>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1. Tổng quan								             04</a:t>
            </a:r>
            <a:endParaRPr lang="en-IN" sz="2000" dirty="0">
              <a:solidFill>
                <a:srgbClr val="0070C0"/>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89CDC889-2858-348F-32AD-3ED111EA71D7}"/>
              </a:ext>
            </a:extLst>
          </p:cNvPr>
          <p:cNvCxnSpPr>
            <a:cxnSpLocks/>
          </p:cNvCxnSpPr>
          <p:nvPr/>
        </p:nvCxnSpPr>
        <p:spPr>
          <a:xfrm>
            <a:off x="1105765" y="2213541"/>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7FC13E-10F0-B95B-47B3-7E5965687AD1}"/>
              </a:ext>
            </a:extLst>
          </p:cNvPr>
          <p:cNvCxnSpPr>
            <a:cxnSpLocks/>
          </p:cNvCxnSpPr>
          <p:nvPr/>
        </p:nvCxnSpPr>
        <p:spPr>
          <a:xfrm>
            <a:off x="1105765" y="4447093"/>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86E76BD-03D9-4E90-B6CE-F6791850D5D5}"/>
              </a:ext>
            </a:extLst>
          </p:cNvPr>
          <p:cNvSpPr/>
          <p:nvPr/>
        </p:nvSpPr>
        <p:spPr>
          <a:xfrm>
            <a:off x="1139941" y="47182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50" name="Rectangle 49">
            <a:hlinkClick r:id="rId8" action="ppaction://hlinksldjump"/>
            <a:extLst>
              <a:ext uri="{FF2B5EF4-FFF2-40B4-BE49-F238E27FC236}">
                <a16:creationId xmlns:a16="http://schemas.microsoft.com/office/drawing/2014/main" id="{5EF8E06A-9320-B8E7-8FBC-57D773704DF5}"/>
              </a:ext>
            </a:extLst>
          </p:cNvPr>
          <p:cNvSpPr/>
          <p:nvPr/>
        </p:nvSpPr>
        <p:spPr>
          <a:xfrm>
            <a:off x="1490655" y="4626102"/>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6. Kết luận và hướng phát triển 					             42</a:t>
            </a:r>
            <a:endParaRPr lang="en-IN" sz="2000" dirty="0">
              <a:solidFill>
                <a:srgbClr val="0070C0"/>
              </a:solidFill>
              <a:latin typeface="Arial" panose="020B0604020202020204"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ABAA06D0-4666-DDBE-7F14-8C98922950E4}"/>
              </a:ext>
            </a:extLst>
          </p:cNvPr>
          <p:cNvCxnSpPr>
            <a:cxnSpLocks/>
          </p:cNvCxnSpPr>
          <p:nvPr/>
        </p:nvCxnSpPr>
        <p:spPr>
          <a:xfrm>
            <a:off x="1105765" y="5026212"/>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Hình ảnh 9">
            <a:hlinkClick r:id="rId9" action="ppaction://hlinksldjump"/>
            <a:extLst>
              <a:ext uri="{FF2B5EF4-FFF2-40B4-BE49-F238E27FC236}">
                <a16:creationId xmlns:a16="http://schemas.microsoft.com/office/drawing/2014/main" id="{E166F79B-AC2D-D99E-0A4F-186C450AA1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 name="Rectangle 1">
            <a:extLst>
              <a:ext uri="{FF2B5EF4-FFF2-40B4-BE49-F238E27FC236}">
                <a16:creationId xmlns:a16="http://schemas.microsoft.com/office/drawing/2014/main" id="{E0300A35-6622-7015-5BAB-105A7B21074F}"/>
              </a:ext>
            </a:extLst>
          </p:cNvPr>
          <p:cNvSpPr/>
          <p:nvPr/>
        </p:nvSpPr>
        <p:spPr>
          <a:xfrm>
            <a:off x="1139941" y="5252564"/>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3" name="Rectangle 2">
            <a:hlinkClick r:id="rId11" action="ppaction://hlinksldjump"/>
            <a:extLst>
              <a:ext uri="{FF2B5EF4-FFF2-40B4-BE49-F238E27FC236}">
                <a16:creationId xmlns:a16="http://schemas.microsoft.com/office/drawing/2014/main" id="{73F20CF9-2428-0262-71B7-66338E19ABC8}"/>
              </a:ext>
            </a:extLst>
          </p:cNvPr>
          <p:cNvSpPr/>
          <p:nvPr/>
        </p:nvSpPr>
        <p:spPr>
          <a:xfrm>
            <a:off x="1490655" y="5160389"/>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7. Demo								             44</a:t>
            </a:r>
            <a:endParaRPr lang="en-IN" sz="2000" dirty="0">
              <a:solidFill>
                <a:srgbClr val="0070C0"/>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A0F6D2C5-2A62-6711-C1C0-3F6BC1D07914}"/>
              </a:ext>
            </a:extLst>
          </p:cNvPr>
          <p:cNvCxnSpPr>
            <a:cxnSpLocks/>
          </p:cNvCxnSpPr>
          <p:nvPr/>
        </p:nvCxnSpPr>
        <p:spPr>
          <a:xfrm>
            <a:off x="1105765" y="5560499"/>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92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30</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CÀI </a:t>
            </a:r>
            <a:r>
              <a:rPr lang="en-US" sz="1400" b="1" dirty="0">
                <a:solidFill>
                  <a:schemeClr val="accent6">
                    <a:lumMod val="75000"/>
                  </a:schemeClr>
                </a:solidFill>
              </a:rPr>
              <a:t>ĐẶT </a:t>
            </a:r>
            <a:r>
              <a:rPr lang="en-US" sz="1400" b="1">
                <a:solidFill>
                  <a:schemeClr val="accent6">
                    <a:lumMod val="75000"/>
                  </a:schemeClr>
                </a:solidFill>
              </a:rPr>
              <a:t>THỬ NGHIỆM</a:t>
            </a:r>
            <a:endParaRPr lang="vi-VN" sz="1400" b="1" dirty="0">
              <a:solidFill>
                <a:schemeClr val="accent6">
                  <a:lumMod val="75000"/>
                </a:schemeClr>
              </a:solidFill>
            </a:endParaRPr>
          </a:p>
        </p:txBody>
      </p:sp>
      <p:graphicFrame>
        <p:nvGraphicFramePr>
          <p:cNvPr id="15" name="Table 14">
            <a:extLst>
              <a:ext uri="{FF2B5EF4-FFF2-40B4-BE49-F238E27FC236}">
                <a16:creationId xmlns:a16="http://schemas.microsoft.com/office/drawing/2014/main" id="{F5C4FDA6-1AD7-ACF1-56A8-FD4F61CF1492}"/>
              </a:ext>
            </a:extLst>
          </p:cNvPr>
          <p:cNvGraphicFramePr>
            <a:graphicFrameLocks noGrp="1"/>
          </p:cNvGraphicFramePr>
          <p:nvPr/>
        </p:nvGraphicFramePr>
        <p:xfrm>
          <a:off x="4932216" y="2162280"/>
          <a:ext cx="2327566" cy="1967484"/>
        </p:xfrm>
        <a:graphic>
          <a:graphicData uri="http://schemas.openxmlformats.org/drawingml/2006/table">
            <a:tbl>
              <a:tblPr firstRow="1" firstCol="1" bandRow="1">
                <a:tableStyleId>{5940675A-B579-460E-94D1-54222C63F5DA}</a:tableStyleId>
              </a:tblPr>
              <a:tblGrid>
                <a:gridCol w="1123900">
                  <a:extLst>
                    <a:ext uri="{9D8B030D-6E8A-4147-A177-3AD203B41FA5}">
                      <a16:colId xmlns:a16="http://schemas.microsoft.com/office/drawing/2014/main" val="135873326"/>
                    </a:ext>
                  </a:extLst>
                </a:gridCol>
                <a:gridCol w="1203666">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Backbone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a:effectLst/>
                          <a:latin typeface="Calibri (Body)"/>
                        </a:rPr>
                        <a:t>ResNet18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Batch size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8</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Optimizer</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Adam</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GPU</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NVIDIA T4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a:txBody>
                    <a:bodyPr/>
                    <a:lstStyle/>
                    <a:p>
                      <a:pPr marL="0" marR="0" algn="ctr">
                        <a:lnSpc>
                          <a:spcPct val="150000"/>
                        </a:lnSpc>
                        <a:spcBef>
                          <a:spcPts val="0"/>
                        </a:spcBef>
                        <a:spcAft>
                          <a:spcPts val="0"/>
                        </a:spcAft>
                      </a:pPr>
                      <a:r>
                        <a:rPr lang="en-US" sz="1600" dirty="0">
                          <a:effectLst/>
                          <a:latin typeface="Calibri (Body)"/>
                        </a:rPr>
                        <a:t>RAM</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25 GB</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bl>
          </a:graphicData>
        </a:graphic>
      </p:graphicFrame>
      <p:sp>
        <p:nvSpPr>
          <p:cNvPr id="16" name="TextBox 15">
            <a:extLst>
              <a:ext uri="{FF2B5EF4-FFF2-40B4-BE49-F238E27FC236}">
                <a16:creationId xmlns:a16="http://schemas.microsoft.com/office/drawing/2014/main" id="{4680209E-493E-37E6-8F6C-39F9890804ED}"/>
              </a:ext>
            </a:extLst>
          </p:cNvPr>
          <p:cNvSpPr txBox="1"/>
          <p:nvPr/>
        </p:nvSpPr>
        <p:spPr>
          <a:xfrm>
            <a:off x="4687192" y="1505991"/>
            <a:ext cx="2817614" cy="646331"/>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7.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chung</a:t>
            </a:r>
            <a:r>
              <a:rPr lang="en-US" dirty="0">
                <a:latin typeface="Calibri (Body)"/>
                <a:ea typeface="Calibri" panose="020F0502020204030204" pitchFamily="34" charset="0"/>
                <a:cs typeface="Times New Roman" panose="02020603050405020304" pitchFamily="18" charset="0"/>
              </a:rPr>
              <a:t> </a:t>
            </a:r>
            <a:r>
              <a:rPr lang="en-US" err="1">
                <a:latin typeface="Calibri (Body)"/>
                <a:ea typeface="Calibri" panose="020F0502020204030204" pitchFamily="34" charset="0"/>
                <a:cs typeface="Times New Roman" panose="02020603050405020304" pitchFamily="18" charset="0"/>
              </a:rPr>
              <a:t>của</a:t>
            </a:r>
            <a:r>
              <a:rPr lang="en-US">
                <a:latin typeface="Calibri (Body)"/>
                <a:ea typeface="Calibri" panose="020F0502020204030204" pitchFamily="34" charset="0"/>
                <a:cs typeface="Times New Roman" panose="02020603050405020304" pitchFamily="18" charset="0"/>
              </a:rPr>
              <a:t> 2 </a:t>
            </a:r>
            <a:r>
              <a:rPr lang="en-US" dirty="0" err="1">
                <a:latin typeface="Calibri (Body)"/>
                <a:ea typeface="Calibri" panose="020F0502020204030204" pitchFamily="34" charset="0"/>
                <a:cs typeface="Times New Roman" panose="02020603050405020304" pitchFamily="18" charset="0"/>
              </a:rPr>
              <a:t>mô</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hình</a:t>
            </a:r>
            <a:r>
              <a:rPr lang="en-US" dirty="0">
                <a:latin typeface="Calibri (Body)"/>
                <a:ea typeface="Calibri" panose="020F0502020204030204" pitchFamily="34" charset="0"/>
                <a:cs typeface="Times New Roman" panose="02020603050405020304" pitchFamily="18" charset="0"/>
              </a:rPr>
              <a:t> EAST </a:t>
            </a:r>
            <a:r>
              <a:rPr lang="en-US" dirty="0" err="1">
                <a:latin typeface="Calibri (Body)"/>
                <a:ea typeface="Calibri" panose="020F0502020204030204" pitchFamily="34" charset="0"/>
                <a:cs typeface="Times New Roman" panose="02020603050405020304" pitchFamily="18" charset="0"/>
              </a:rPr>
              <a:t>và</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DBNet</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8E47DF00-FB80-464B-EE1F-93E5FC71B6EA}"/>
              </a:ext>
            </a:extLst>
          </p:cNvPr>
          <p:cNvGraphicFramePr>
            <a:graphicFrameLocks noGrp="1"/>
          </p:cNvGraphicFramePr>
          <p:nvPr/>
        </p:nvGraphicFramePr>
        <p:xfrm>
          <a:off x="947846" y="1875323"/>
          <a:ext cx="2461164" cy="2623312"/>
        </p:xfrm>
        <a:graphic>
          <a:graphicData uri="http://schemas.openxmlformats.org/drawingml/2006/table">
            <a:tbl>
              <a:tblPr firstRow="1" firstCol="1" bandRow="1">
                <a:tableStyleId>{5940675A-B579-460E-94D1-54222C63F5DA}</a:tableStyleId>
              </a:tblPr>
              <a:tblGrid>
                <a:gridCol w="1320326">
                  <a:extLst>
                    <a:ext uri="{9D8B030D-6E8A-4147-A177-3AD203B41FA5}">
                      <a16:colId xmlns:a16="http://schemas.microsoft.com/office/drawing/2014/main" val="135873326"/>
                    </a:ext>
                  </a:extLst>
                </a:gridCol>
                <a:gridCol w="1140838">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Epoch</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115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Learning rate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0.001</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Warm-up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512x512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gridSpan="2">
                  <a:txBody>
                    <a:bodyPr/>
                    <a:lstStyle/>
                    <a:p>
                      <a:pPr marL="0" marR="0" algn="ctr">
                        <a:lnSpc>
                          <a:spcPct val="150000"/>
                        </a:lnSpc>
                        <a:spcBef>
                          <a:spcPts val="0"/>
                        </a:spcBef>
                        <a:spcAft>
                          <a:spcPts val="0"/>
                        </a:spcAft>
                      </a:pPr>
                      <a:r>
                        <a:rPr lang="en-US" sz="1600" b="1" dirty="0">
                          <a:effectLst/>
                          <a:latin typeface="Calibri (Body)"/>
                          <a:ea typeface="Calibri" panose="020F0502020204030204" pitchFamily="34" charset="0"/>
                          <a:cs typeface="Times New Roman" panose="02020603050405020304" pitchFamily="18" charset="0"/>
                        </a:rPr>
                        <a:t>Post-process</a:t>
                      </a: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7671879"/>
                  </a:ext>
                </a:extLst>
              </a:tr>
              <a:tr h="0">
                <a:tc>
                  <a:txBody>
                    <a:bodyPr/>
                    <a:lstStyle/>
                    <a:p>
                      <a:pPr marL="0" marR="0" algn="ctr">
                        <a:lnSpc>
                          <a:spcPct val="150000"/>
                        </a:lnSpc>
                        <a:spcBef>
                          <a:spcPts val="0"/>
                        </a:spcBef>
                        <a:spcAft>
                          <a:spcPts val="0"/>
                        </a:spcAft>
                      </a:pPr>
                      <a:r>
                        <a:rPr lang="en-US" sz="1600" dirty="0">
                          <a:effectLst/>
                          <a:latin typeface="Calibri (Body)"/>
                        </a:rPr>
                        <a:t>Threshold</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0.2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a:txBody>
                    <a:bodyPr/>
                    <a:lstStyle/>
                    <a:p>
                      <a:pPr marL="0" marR="0" algn="ctr">
                        <a:lnSpc>
                          <a:spcPct val="150000"/>
                        </a:lnSpc>
                        <a:spcBef>
                          <a:spcPts val="0"/>
                        </a:spcBef>
                        <a:spcAft>
                          <a:spcPts val="0"/>
                        </a:spcAft>
                      </a:pPr>
                      <a:r>
                        <a:rPr lang="en-US" sz="1600" dirty="0" err="1">
                          <a:effectLst/>
                          <a:latin typeface="Calibri (Body)"/>
                          <a:ea typeface="Calibri" panose="020F0502020204030204" pitchFamily="34" charset="0"/>
                          <a:cs typeface="Times New Roman" panose="02020603050405020304" pitchFamily="18" charset="0"/>
                        </a:rPr>
                        <a:t>Thuật</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toán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NMS</a:t>
                      </a:r>
                    </a:p>
                  </a:txBody>
                  <a:tcPr marL="68580" marR="68580" marT="0" marB="0" anchor="ctr"/>
                </a:tc>
                <a:extLst>
                  <a:ext uri="{0D108BD9-81ED-4DB2-BD59-A6C34878D82A}">
                    <a16:rowId xmlns:a16="http://schemas.microsoft.com/office/drawing/2014/main" val="3825952392"/>
                  </a:ext>
                </a:extLst>
              </a:tr>
            </a:tbl>
          </a:graphicData>
        </a:graphic>
      </p:graphicFrame>
      <p:graphicFrame>
        <p:nvGraphicFramePr>
          <p:cNvPr id="12" name="Table 11">
            <a:extLst>
              <a:ext uri="{FF2B5EF4-FFF2-40B4-BE49-F238E27FC236}">
                <a16:creationId xmlns:a16="http://schemas.microsoft.com/office/drawing/2014/main" id="{B2720618-B4F9-5DD3-C7CA-321A07CA9774}"/>
              </a:ext>
            </a:extLst>
          </p:cNvPr>
          <p:cNvGraphicFramePr>
            <a:graphicFrameLocks noGrp="1"/>
          </p:cNvGraphicFramePr>
          <p:nvPr/>
        </p:nvGraphicFramePr>
        <p:xfrm>
          <a:off x="8506555" y="1875323"/>
          <a:ext cx="3014030" cy="4262882"/>
        </p:xfrm>
        <a:graphic>
          <a:graphicData uri="http://schemas.openxmlformats.org/drawingml/2006/table">
            <a:tbl>
              <a:tblPr firstRow="1" firstCol="1" bandRow="1">
                <a:tableStyleId>{5940675A-B579-460E-94D1-54222C63F5DA}</a:tableStyleId>
              </a:tblPr>
              <a:tblGrid>
                <a:gridCol w="1741719">
                  <a:extLst>
                    <a:ext uri="{9D8B030D-6E8A-4147-A177-3AD203B41FA5}">
                      <a16:colId xmlns:a16="http://schemas.microsoft.com/office/drawing/2014/main" val="135873326"/>
                    </a:ext>
                  </a:extLst>
                </a:gridCol>
                <a:gridCol w="1272311">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Epoch</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Learning rate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0.001</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Warm-up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2</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960x960</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gridSpan="2">
                  <a:txBody>
                    <a:bodyPr/>
                    <a:lstStyle/>
                    <a:p>
                      <a:pPr marL="0" marR="0" algn="ctr">
                        <a:lnSpc>
                          <a:spcPct val="150000"/>
                        </a:lnSpc>
                        <a:spcBef>
                          <a:spcPts val="0"/>
                        </a:spcBef>
                        <a:spcAft>
                          <a:spcPts val="0"/>
                        </a:spcAft>
                      </a:pPr>
                      <a:r>
                        <a:rPr lang="en-US" sz="1600" b="1" dirty="0" err="1">
                          <a:effectLst/>
                          <a:latin typeface="Calibri (Body)"/>
                          <a:ea typeface="Calibri" panose="020F0502020204030204" pitchFamily="34" charset="0"/>
                          <a:cs typeface="Times New Roman" panose="02020603050405020304" pitchFamily="18" charset="0"/>
                        </a:rPr>
                        <a:t>Tăng</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cường</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dữ</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liệu</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7372860"/>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Quay </a:t>
                      </a:r>
                      <a:r>
                        <a:rPr lang="en-US" sz="1600" dirty="0" err="1">
                          <a:effectLst/>
                          <a:latin typeface="Calibri (Body)"/>
                          <a:ea typeface="Calibri" panose="020F0502020204030204" pitchFamily="34" charset="0"/>
                          <a:cs typeface="Times New Roman" panose="02020603050405020304" pitchFamily="18" charset="0"/>
                        </a:rPr>
                        <a:t>ngẫu</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nhiên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 10)</a:t>
                      </a:r>
                    </a:p>
                  </a:txBody>
                  <a:tcPr marL="68580" marR="68580" marT="0" marB="0" anchor="ctr"/>
                </a:tc>
                <a:extLst>
                  <a:ext uri="{0D108BD9-81ED-4DB2-BD59-A6C34878D82A}">
                    <a16:rowId xmlns:a16="http://schemas.microsoft.com/office/drawing/2014/main" val="836283613"/>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 </a:t>
                      </a:r>
                    </a:p>
                  </a:txBody>
                  <a:tcPr marL="68580" marR="68580" marT="0" marB="0" anchor="ctr"/>
                </a:tc>
                <a:tc>
                  <a:txBody>
                    <a:bodyPr/>
                    <a:lstStyle/>
                    <a:p>
                      <a:pPr marL="0" marR="0" algn="ctr">
                        <a:lnSpc>
                          <a:spcPct val="150000"/>
                        </a:lnSpc>
                        <a:spcBef>
                          <a:spcPts val="0"/>
                        </a:spcBef>
                        <a:spcAft>
                          <a:spcPts val="0"/>
                        </a:spcAft>
                      </a:pPr>
                      <a:r>
                        <a:rPr lang="en-US" sz="1600" dirty="0" err="1">
                          <a:effectLst/>
                          <a:latin typeface="Calibri (Body)"/>
                          <a:ea typeface="Calibri" panose="020F0502020204030204" pitchFamily="34" charset="0"/>
                          <a:cs typeface="Times New Roman" panose="02020603050405020304" pitchFamily="18" charset="0"/>
                        </a:rPr>
                        <a:t>Ngẫu</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nhiên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9444159"/>
                  </a:ext>
                </a:extLst>
              </a:tr>
              <a:tr h="0">
                <a:tc gridSpan="2">
                  <a:txBody>
                    <a:bodyPr/>
                    <a:lstStyle/>
                    <a:p>
                      <a:pPr marL="0" marR="0" algn="ctr">
                        <a:lnSpc>
                          <a:spcPct val="150000"/>
                        </a:lnSpc>
                        <a:spcBef>
                          <a:spcPts val="0"/>
                        </a:spcBef>
                        <a:spcAft>
                          <a:spcPts val="0"/>
                        </a:spcAft>
                      </a:pPr>
                      <a:r>
                        <a:rPr lang="en-US" sz="1600" b="1" dirty="0">
                          <a:effectLst/>
                          <a:latin typeface="Calibri (Body)"/>
                          <a:ea typeface="Calibri" panose="020F0502020204030204" pitchFamily="34" charset="0"/>
                          <a:cs typeface="Times New Roman" panose="02020603050405020304" pitchFamily="18" charset="0"/>
                        </a:rPr>
                        <a:t>Post-process</a:t>
                      </a: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7671879"/>
                  </a:ext>
                </a:extLst>
              </a:tr>
              <a:tr h="0">
                <a:tc>
                  <a:txBody>
                    <a:bodyPr/>
                    <a:lstStyle/>
                    <a:p>
                      <a:pPr marL="0" marR="0" algn="ctr">
                        <a:lnSpc>
                          <a:spcPct val="150000"/>
                        </a:lnSpc>
                        <a:spcBef>
                          <a:spcPts val="0"/>
                        </a:spcBef>
                        <a:spcAft>
                          <a:spcPts val="0"/>
                        </a:spcAft>
                      </a:pPr>
                      <a:r>
                        <a:rPr lang="en-US" sz="1600" dirty="0">
                          <a:effectLst/>
                          <a:latin typeface="Calibri (Body)"/>
                        </a:rPr>
                        <a:t>Thresh </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0.3</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Box thresh </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0.6</a:t>
                      </a:r>
                    </a:p>
                  </a:txBody>
                  <a:tcPr marL="68580" marR="68580" marT="0" marB="0" anchor="ctr"/>
                </a:tc>
                <a:extLst>
                  <a:ext uri="{0D108BD9-81ED-4DB2-BD59-A6C34878D82A}">
                    <a16:rowId xmlns:a16="http://schemas.microsoft.com/office/drawing/2014/main" val="3825952392"/>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Max candidates</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1000</a:t>
                      </a:r>
                    </a:p>
                  </a:txBody>
                  <a:tcPr marL="68580" marR="68580" marT="0" marB="0" anchor="ctr"/>
                </a:tc>
                <a:extLst>
                  <a:ext uri="{0D108BD9-81ED-4DB2-BD59-A6C34878D82A}">
                    <a16:rowId xmlns:a16="http://schemas.microsoft.com/office/drawing/2014/main" val="324560955"/>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Unclip ratio</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1.5</a:t>
                      </a:r>
                    </a:p>
                  </a:txBody>
                  <a:tcPr marL="68580" marR="68580" marT="0" marB="0" anchor="ctr"/>
                </a:tc>
                <a:extLst>
                  <a:ext uri="{0D108BD9-81ED-4DB2-BD59-A6C34878D82A}">
                    <a16:rowId xmlns:a16="http://schemas.microsoft.com/office/drawing/2014/main" val="3014941139"/>
                  </a:ext>
                </a:extLst>
              </a:tr>
            </a:tbl>
          </a:graphicData>
        </a:graphic>
      </p:graphicFrame>
      <p:sp>
        <p:nvSpPr>
          <p:cNvPr id="13" name="TextBox 12">
            <a:extLst>
              <a:ext uri="{FF2B5EF4-FFF2-40B4-BE49-F238E27FC236}">
                <a16:creationId xmlns:a16="http://schemas.microsoft.com/office/drawing/2014/main" id="{B7345719-A2EF-7752-2500-AC11C97E2660}"/>
              </a:ext>
            </a:extLst>
          </p:cNvPr>
          <p:cNvSpPr txBox="1"/>
          <p:nvPr/>
        </p:nvSpPr>
        <p:spPr>
          <a:xfrm>
            <a:off x="947847" y="1505991"/>
            <a:ext cx="2461163"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6.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EAST</a:t>
            </a:r>
            <a:endParaRPr lang="en-US" sz="1800" dirty="0">
              <a:effectLst/>
              <a:latin typeface="Calibri (Body)"/>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30D64FC-6B38-0571-B491-7A0C26CFB675}"/>
              </a:ext>
            </a:extLst>
          </p:cNvPr>
          <p:cNvSpPr txBox="1"/>
          <p:nvPr/>
        </p:nvSpPr>
        <p:spPr>
          <a:xfrm>
            <a:off x="8682865" y="1505991"/>
            <a:ext cx="2661410"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8.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DBNet</a:t>
            </a:r>
            <a:endParaRPr lang="en-US" sz="1800" dirty="0">
              <a:effectLst/>
              <a:latin typeface="Calibri (Body)"/>
              <a:ea typeface="Calibri" panose="020F0502020204030204" pitchFamily="34" charset="0"/>
              <a:cs typeface="Times New Roman" panose="02020603050405020304" pitchFamily="18" charset="0"/>
            </a:endParaRPr>
          </a:p>
        </p:txBody>
      </p:sp>
      <p:pic>
        <p:nvPicPr>
          <p:cNvPr id="19" name="Hình ảnh 9">
            <a:hlinkClick r:id="rId3" action="ppaction://hlinksldjump"/>
            <a:extLst>
              <a:ext uri="{FF2B5EF4-FFF2-40B4-BE49-F238E27FC236}">
                <a16:creationId xmlns:a16="http://schemas.microsoft.com/office/drawing/2014/main" id="{0D2D0D99-A86A-608E-351C-C13B3C436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Title 1">
            <a:extLst>
              <a:ext uri="{FF2B5EF4-FFF2-40B4-BE49-F238E27FC236}">
                <a16:creationId xmlns:a16="http://schemas.microsoft.com/office/drawing/2014/main" id="{31692303-703F-8E17-E613-4500DE5F5946}"/>
              </a:ext>
            </a:extLst>
          </p:cNvPr>
          <p:cNvSpPr>
            <a:spLocks noGrp="1"/>
          </p:cNvSpPr>
          <p:nvPr>
            <p:ph type="title"/>
          </p:nvPr>
        </p:nvSpPr>
        <p:spPr>
          <a:xfrm>
            <a:off x="1099127" y="274640"/>
            <a:ext cx="999374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4.1. CÀI ĐẶT CHO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4CBDAB75-248F-1BA8-44D0-29672A15CC8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838822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31</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CÀI </a:t>
            </a:r>
            <a:r>
              <a:rPr lang="en-US" sz="1400" b="1" dirty="0">
                <a:solidFill>
                  <a:schemeClr val="accent6">
                    <a:lumMod val="75000"/>
                  </a:schemeClr>
                </a:solidFill>
              </a:rPr>
              <a:t>ĐẶT </a:t>
            </a:r>
            <a:r>
              <a:rPr lang="en-US" sz="1400" b="1">
                <a:solidFill>
                  <a:schemeClr val="accent6">
                    <a:lumMod val="75000"/>
                  </a:schemeClr>
                </a:solidFill>
              </a:rPr>
              <a:t>THỬ NGHIỆM</a:t>
            </a:r>
            <a:endParaRPr lang="vi-VN" sz="1400" b="1" dirty="0">
              <a:solidFill>
                <a:schemeClr val="accent6">
                  <a:lumMod val="75000"/>
                </a:schemeClr>
              </a:solidFill>
            </a:endParaRPr>
          </a:p>
        </p:txBody>
      </p:sp>
      <p:graphicFrame>
        <p:nvGraphicFramePr>
          <p:cNvPr id="2" name="Table 1">
            <a:extLst>
              <a:ext uri="{FF2B5EF4-FFF2-40B4-BE49-F238E27FC236}">
                <a16:creationId xmlns:a16="http://schemas.microsoft.com/office/drawing/2014/main" id="{8EEFF145-475F-22FF-CD66-8027529C03A0}"/>
              </a:ext>
            </a:extLst>
          </p:cNvPr>
          <p:cNvGraphicFramePr>
            <a:graphicFrameLocks noGrp="1"/>
          </p:cNvGraphicFramePr>
          <p:nvPr>
            <p:extLst>
              <p:ext uri="{D42A27DB-BD31-4B8C-83A1-F6EECF244321}">
                <p14:modId xmlns:p14="http://schemas.microsoft.com/office/powerpoint/2010/main" val="3334135537"/>
              </p:ext>
            </p:extLst>
          </p:nvPr>
        </p:nvGraphicFramePr>
        <p:xfrm>
          <a:off x="247606" y="1649558"/>
          <a:ext cx="5815685" cy="4328380"/>
        </p:xfrm>
        <a:graphic>
          <a:graphicData uri="http://schemas.openxmlformats.org/drawingml/2006/table">
            <a:tbl>
              <a:tblPr firstRow="1" firstCol="1" bandRow="1">
                <a:tableStyleId>{5940675A-B579-460E-94D1-54222C63F5DA}</a:tableStyleId>
              </a:tblPr>
              <a:tblGrid>
                <a:gridCol w="694990">
                  <a:extLst>
                    <a:ext uri="{9D8B030D-6E8A-4147-A177-3AD203B41FA5}">
                      <a16:colId xmlns:a16="http://schemas.microsoft.com/office/drawing/2014/main" val="3975360529"/>
                    </a:ext>
                  </a:extLst>
                </a:gridCol>
                <a:gridCol w="1011541">
                  <a:extLst>
                    <a:ext uri="{9D8B030D-6E8A-4147-A177-3AD203B41FA5}">
                      <a16:colId xmlns:a16="http://schemas.microsoft.com/office/drawing/2014/main" val="3895580997"/>
                    </a:ext>
                  </a:extLst>
                </a:gridCol>
                <a:gridCol w="2575483">
                  <a:extLst>
                    <a:ext uri="{9D8B030D-6E8A-4147-A177-3AD203B41FA5}">
                      <a16:colId xmlns:a16="http://schemas.microsoft.com/office/drawing/2014/main" val="3941181793"/>
                    </a:ext>
                  </a:extLst>
                </a:gridCol>
                <a:gridCol w="1533671">
                  <a:extLst>
                    <a:ext uri="{9D8B030D-6E8A-4147-A177-3AD203B41FA5}">
                      <a16:colId xmlns:a16="http://schemas.microsoft.com/office/drawing/2014/main" val="2749353298"/>
                    </a:ext>
                  </a:extLst>
                </a:gridCol>
              </a:tblGrid>
              <a:tr h="318614">
                <a:tc gridSpan="2">
                  <a:txBody>
                    <a:bodyPr/>
                    <a:lstStyle/>
                    <a:p>
                      <a:pPr algn="ctr">
                        <a:lnSpc>
                          <a:spcPct val="150000"/>
                        </a:lnSpc>
                        <a:spcAft>
                          <a:spcPts val="600"/>
                        </a:spcAft>
                      </a:pPr>
                      <a:r>
                        <a:rPr lang="en-US" sz="1400" b="1">
                          <a:effectLst/>
                        </a:rPr>
                        <a:t>Lớp (Layers)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hMerge="1">
                  <a:txBody>
                    <a:bodyPr/>
                    <a:lstStyle/>
                    <a:p>
                      <a:endParaRPr lang="en-US"/>
                    </a:p>
                  </a:txBody>
                  <a:tcPr/>
                </a:tc>
                <a:tc>
                  <a:txBody>
                    <a:bodyPr/>
                    <a:lstStyle/>
                    <a:p>
                      <a:pPr algn="ctr">
                        <a:lnSpc>
                          <a:spcPct val="150000"/>
                        </a:lnSpc>
                        <a:spcAft>
                          <a:spcPts val="600"/>
                        </a:spcAft>
                      </a:pPr>
                      <a:r>
                        <a:rPr lang="en-US" sz="1400" b="1">
                          <a:effectLst/>
                        </a:rPr>
                        <a:t>Cấu hình (Configurations)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b="1">
                          <a:effectLst/>
                        </a:rPr>
                        <a:t>Kích thước output</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074656156"/>
                  </a:ext>
                </a:extLst>
              </a:tr>
              <a:tr h="318614">
                <a:tc gridSpan="2">
                  <a:txBody>
                    <a:bodyPr/>
                    <a:lstStyle/>
                    <a:p>
                      <a:pPr algn="ctr">
                        <a:lnSpc>
                          <a:spcPct val="150000"/>
                        </a:lnSpc>
                        <a:spcAft>
                          <a:spcPts val="600"/>
                        </a:spcAft>
                      </a:pPr>
                      <a:r>
                        <a:rPr lang="en-US" sz="1400">
                          <a:effectLst/>
                        </a:rPr>
                        <a:t>Đầu vào (Input)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hMerge="1">
                  <a:txBody>
                    <a:bodyPr/>
                    <a:lstStyle/>
                    <a:p>
                      <a:endParaRPr lang="en-US"/>
                    </a:p>
                  </a:txBody>
                  <a:tcPr/>
                </a:tc>
                <a:tc>
                  <a:txBody>
                    <a:bodyPr/>
                    <a:lstStyle/>
                    <a:p>
                      <a:pPr algn="ctr">
                        <a:lnSpc>
                          <a:spcPct val="150000"/>
                        </a:lnSpc>
                        <a:spcAft>
                          <a:spcPts val="600"/>
                        </a:spcAft>
                      </a:pPr>
                      <a:r>
                        <a:rPr lang="en-US" sz="1400">
                          <a:effectLst/>
                        </a:rPr>
                        <a:t>Ảnh RGB kích thươc 432x48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(432, 48, 3)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703401227"/>
                  </a:ext>
                </a:extLst>
              </a:tr>
              <a:tr h="318614">
                <a:tc rowSpan="2">
                  <a:txBody>
                    <a:bodyPr/>
                    <a:lstStyle/>
                    <a:p>
                      <a:pPr algn="ctr">
                        <a:lnSpc>
                          <a:spcPct val="150000"/>
                        </a:lnSpc>
                        <a:spcAft>
                          <a:spcPts val="600"/>
                        </a:spcAft>
                      </a:pPr>
                      <a:r>
                        <a:rPr lang="en-US" sz="1400">
                          <a:effectLst/>
                        </a:rPr>
                        <a:t>Block 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solidFill>
                            <a:schemeClr val="bg1"/>
                          </a:solidFill>
                          <a:effectLst/>
                        </a:rPr>
                        <a:t>0</a:t>
                      </a:r>
                      <a:r>
                        <a:rPr lang="en-US" sz="1400">
                          <a:effectLst/>
                        </a:rPr>
                        <a:t>64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(432, 48, 64)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089220900"/>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(216, 24, 64)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220796371"/>
                  </a:ext>
                </a:extLst>
              </a:tr>
              <a:tr h="318614">
                <a:tc rowSpan="2">
                  <a:txBody>
                    <a:bodyPr/>
                    <a:lstStyle/>
                    <a:p>
                      <a:pPr algn="ctr">
                        <a:lnSpc>
                          <a:spcPct val="150000"/>
                        </a:lnSpc>
                        <a:spcAft>
                          <a:spcPts val="600"/>
                        </a:spcAft>
                      </a:pPr>
                      <a:r>
                        <a:rPr lang="en-US" sz="1400">
                          <a:effectLst/>
                        </a:rPr>
                        <a:t>Block 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128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(216, 24, 128)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887964262"/>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(108, 12, 128)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031946591"/>
                  </a:ext>
                </a:extLst>
              </a:tr>
              <a:tr h="318614">
                <a:tc rowSpan="3">
                  <a:txBody>
                    <a:bodyPr/>
                    <a:lstStyle/>
                    <a:p>
                      <a:pPr algn="ctr">
                        <a:lnSpc>
                          <a:spcPct val="150000"/>
                        </a:lnSpc>
                        <a:spcAft>
                          <a:spcPts val="600"/>
                        </a:spcAft>
                      </a:pPr>
                      <a:r>
                        <a:rPr lang="en-US" sz="1400">
                          <a:effectLst/>
                        </a:rPr>
                        <a:t>Block 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256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00079488"/>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256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113131466"/>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1001145559"/>
                  </a:ext>
                </a:extLst>
              </a:tr>
              <a:tr h="318614">
                <a:tc rowSpan="3">
                  <a:txBody>
                    <a:bodyPr/>
                    <a:lstStyle/>
                    <a:p>
                      <a:pPr algn="ctr">
                        <a:lnSpc>
                          <a:spcPct val="150000"/>
                        </a:lnSpc>
                        <a:spcAft>
                          <a:spcPts val="600"/>
                        </a:spcAft>
                      </a:pPr>
                      <a:r>
                        <a:rPr lang="en-US" sz="1400">
                          <a:effectLst/>
                        </a:rPr>
                        <a:t>Block 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868762127"/>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41744474"/>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(27, 3, 512)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26864887"/>
                  </a:ext>
                </a:extLst>
              </a:tr>
              <a:tr h="318614">
                <a:tc rowSpan="2">
                  <a:txBody>
                    <a:bodyPr/>
                    <a:lstStyle/>
                    <a:p>
                      <a:pPr algn="ctr">
                        <a:lnSpc>
                          <a:spcPct val="150000"/>
                        </a:lnSpc>
                        <a:spcAft>
                          <a:spcPts val="600"/>
                        </a:spcAft>
                      </a:pPr>
                      <a:r>
                        <a:rPr lang="en-US" sz="1400">
                          <a:effectLst/>
                        </a:rPr>
                        <a:t>Block 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2x2 kernel, 0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(26, 2, 512)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605659713"/>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2x2 kernel, 0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(25, 1, 512)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366731695"/>
                  </a:ext>
                </a:extLst>
              </a:tr>
            </a:tbl>
          </a:graphicData>
        </a:graphic>
      </p:graphicFrame>
      <p:sp>
        <p:nvSpPr>
          <p:cNvPr id="11" name="TextBox 10">
            <a:extLst>
              <a:ext uri="{FF2B5EF4-FFF2-40B4-BE49-F238E27FC236}">
                <a16:creationId xmlns:a16="http://schemas.microsoft.com/office/drawing/2014/main" id="{5151D7B3-7D2A-42C6-0BA0-B9050433F631}"/>
              </a:ext>
            </a:extLst>
          </p:cNvPr>
          <p:cNvSpPr txBox="1"/>
          <p:nvPr/>
        </p:nvSpPr>
        <p:spPr>
          <a:xfrm>
            <a:off x="247606" y="1270990"/>
            <a:ext cx="5815685"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9. Cài đặt CNN backbone cho Text Recognition</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12A2D27-2D4B-552F-EA8F-FA39EC227CFE}"/>
              </a:ext>
            </a:extLst>
          </p:cNvPr>
          <p:cNvGraphicFramePr>
            <a:graphicFrameLocks noGrp="1"/>
          </p:cNvGraphicFramePr>
          <p:nvPr>
            <p:extLst>
              <p:ext uri="{D42A27DB-BD31-4B8C-83A1-F6EECF244321}">
                <p14:modId xmlns:p14="http://schemas.microsoft.com/office/powerpoint/2010/main" val="2172047546"/>
              </p:ext>
            </p:extLst>
          </p:nvPr>
        </p:nvGraphicFramePr>
        <p:xfrm>
          <a:off x="6328562" y="3209063"/>
          <a:ext cx="2666429" cy="1427800"/>
        </p:xfrm>
        <a:graphic>
          <a:graphicData uri="http://schemas.openxmlformats.org/drawingml/2006/table">
            <a:tbl>
              <a:tblPr firstRow="1" firstCol="1" bandRow="1">
                <a:tableStyleId>{5940675A-B579-460E-94D1-54222C63F5DA}</a:tableStyleId>
              </a:tblPr>
              <a:tblGrid>
                <a:gridCol w="2100644">
                  <a:extLst>
                    <a:ext uri="{9D8B030D-6E8A-4147-A177-3AD203B41FA5}">
                      <a16:colId xmlns:a16="http://schemas.microsoft.com/office/drawing/2014/main" val="1218088890"/>
                    </a:ext>
                  </a:extLst>
                </a:gridCol>
                <a:gridCol w="565785">
                  <a:extLst>
                    <a:ext uri="{9D8B030D-6E8A-4147-A177-3AD203B41FA5}">
                      <a16:colId xmlns:a16="http://schemas.microsoft.com/office/drawing/2014/main" val="2980972987"/>
                    </a:ext>
                  </a:extLst>
                </a:gridCol>
              </a:tblGrid>
              <a:tr h="0">
                <a:tc>
                  <a:txBody>
                    <a:bodyPr/>
                    <a:lstStyle/>
                    <a:p>
                      <a:pPr algn="ctr">
                        <a:lnSpc>
                          <a:spcPct val="150000"/>
                        </a:lnSpc>
                        <a:spcAft>
                          <a:spcPts val="600"/>
                        </a:spcAft>
                      </a:pPr>
                      <a:r>
                        <a:rPr lang="en-US" sz="1400" b="1">
                          <a:effectLst/>
                        </a:rPr>
                        <a:t>Mô hình sử dụng GRU</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Units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484085"/>
                  </a:ext>
                </a:extLst>
              </a:tr>
              <a:tr h="0">
                <a:tc>
                  <a:txBody>
                    <a:bodyPr/>
                    <a:lstStyle/>
                    <a:p>
                      <a:pPr algn="ctr">
                        <a:lnSpc>
                          <a:spcPct val="150000"/>
                        </a:lnSpc>
                        <a:spcAft>
                          <a:spcPts val="600"/>
                        </a:spcAft>
                      </a:pPr>
                      <a:r>
                        <a:rPr lang="en-US" sz="1400">
                          <a:effectLst/>
                        </a:rPr>
                        <a:t>Init-inject Captioner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4619508"/>
                  </a:ext>
                </a:extLst>
              </a:tr>
              <a:tr h="0">
                <a:tc>
                  <a:txBody>
                    <a:bodyPr/>
                    <a:lstStyle/>
                    <a:p>
                      <a:pPr algn="ctr">
                        <a:lnSpc>
                          <a:spcPct val="150000"/>
                        </a:lnSpc>
                        <a:spcAft>
                          <a:spcPts val="600"/>
                        </a:spcAft>
                      </a:pPr>
                      <a:r>
                        <a:rPr lang="en-US" sz="1400">
                          <a:effectLst/>
                        </a:rPr>
                        <a:t>Attention-based Captioner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1024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0619604"/>
                  </a:ext>
                </a:extLst>
              </a:tr>
              <a:tr h="0">
                <a:tc>
                  <a:txBody>
                    <a:bodyPr/>
                    <a:lstStyle/>
                    <a:p>
                      <a:pPr algn="ctr">
                        <a:lnSpc>
                          <a:spcPct val="150000"/>
                        </a:lnSpc>
                        <a:spcAft>
                          <a:spcPts val="600"/>
                        </a:spcAft>
                      </a:pPr>
                      <a:r>
                        <a:rPr lang="en-US" sz="1400">
                          <a:effectLst/>
                        </a:rPr>
                        <a:t>CRNNxCTC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5946148"/>
                  </a:ext>
                </a:extLst>
              </a:tr>
              <a:tr h="0">
                <a:tc>
                  <a:txBody>
                    <a:bodyPr/>
                    <a:lstStyle/>
                    <a:p>
                      <a:pPr algn="ctr">
                        <a:lnSpc>
                          <a:spcPct val="150000"/>
                        </a:lnSpc>
                        <a:spcAft>
                          <a:spcPts val="600"/>
                        </a:spcAft>
                      </a:pPr>
                      <a:r>
                        <a:rPr lang="en-US" sz="1400">
                          <a:effectLst/>
                        </a:rPr>
                        <a:t>CNNxSeq2Seq</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3855904"/>
                  </a:ext>
                </a:extLst>
              </a:tr>
            </a:tbl>
          </a:graphicData>
        </a:graphic>
      </p:graphicFrame>
      <p:graphicFrame>
        <p:nvGraphicFramePr>
          <p:cNvPr id="4" name="Table 3">
            <a:extLst>
              <a:ext uri="{FF2B5EF4-FFF2-40B4-BE49-F238E27FC236}">
                <a16:creationId xmlns:a16="http://schemas.microsoft.com/office/drawing/2014/main" id="{D781E5A7-4978-3D2B-E050-3ADD0116C359}"/>
              </a:ext>
            </a:extLst>
          </p:cNvPr>
          <p:cNvGraphicFramePr>
            <a:graphicFrameLocks noGrp="1"/>
          </p:cNvGraphicFramePr>
          <p:nvPr>
            <p:extLst>
              <p:ext uri="{D42A27DB-BD31-4B8C-83A1-F6EECF244321}">
                <p14:modId xmlns:p14="http://schemas.microsoft.com/office/powerpoint/2010/main" val="3745570146"/>
              </p:ext>
            </p:extLst>
          </p:nvPr>
        </p:nvGraphicFramePr>
        <p:xfrm>
          <a:off x="6328563" y="1649559"/>
          <a:ext cx="5614512" cy="988246"/>
        </p:xfrm>
        <a:graphic>
          <a:graphicData uri="http://schemas.openxmlformats.org/drawingml/2006/table">
            <a:tbl>
              <a:tblPr firstRow="1" firstCol="1" bandRow="1">
                <a:tableStyleId>{5940675A-B579-460E-94D1-54222C63F5DA}</a:tableStyleId>
              </a:tblPr>
              <a:tblGrid>
                <a:gridCol w="2414756">
                  <a:extLst>
                    <a:ext uri="{9D8B030D-6E8A-4147-A177-3AD203B41FA5}">
                      <a16:colId xmlns:a16="http://schemas.microsoft.com/office/drawing/2014/main" val="1547334297"/>
                    </a:ext>
                  </a:extLst>
                </a:gridCol>
                <a:gridCol w="634286">
                  <a:extLst>
                    <a:ext uri="{9D8B030D-6E8A-4147-A177-3AD203B41FA5}">
                      <a16:colId xmlns:a16="http://schemas.microsoft.com/office/drawing/2014/main" val="2436788609"/>
                    </a:ext>
                  </a:extLst>
                </a:gridCol>
                <a:gridCol w="662612">
                  <a:extLst>
                    <a:ext uri="{9D8B030D-6E8A-4147-A177-3AD203B41FA5}">
                      <a16:colId xmlns:a16="http://schemas.microsoft.com/office/drawing/2014/main" val="122323061"/>
                    </a:ext>
                  </a:extLst>
                </a:gridCol>
                <a:gridCol w="634286">
                  <a:extLst>
                    <a:ext uri="{9D8B030D-6E8A-4147-A177-3AD203B41FA5}">
                      <a16:colId xmlns:a16="http://schemas.microsoft.com/office/drawing/2014/main" val="152101965"/>
                    </a:ext>
                  </a:extLst>
                </a:gridCol>
                <a:gridCol w="634286">
                  <a:extLst>
                    <a:ext uri="{9D8B030D-6E8A-4147-A177-3AD203B41FA5}">
                      <a16:colId xmlns:a16="http://schemas.microsoft.com/office/drawing/2014/main" val="207578496"/>
                    </a:ext>
                  </a:extLst>
                </a:gridCol>
                <a:gridCol w="634286">
                  <a:extLst>
                    <a:ext uri="{9D8B030D-6E8A-4147-A177-3AD203B41FA5}">
                      <a16:colId xmlns:a16="http://schemas.microsoft.com/office/drawing/2014/main" val="4063756563"/>
                    </a:ext>
                  </a:extLst>
                </a:gridCol>
              </a:tblGrid>
              <a:tr h="417126">
                <a:tc>
                  <a:txBody>
                    <a:bodyPr/>
                    <a:lstStyle/>
                    <a:p>
                      <a:pPr algn="ctr">
                        <a:lnSpc>
                          <a:spcPct val="150000"/>
                        </a:lnSpc>
                        <a:spcAft>
                          <a:spcPts val="600"/>
                        </a:spcAft>
                      </a:pPr>
                      <a:r>
                        <a:rPr lang="en-US" sz="1400" b="1">
                          <a:effectLst/>
                        </a:rPr>
                        <a:t>Mô hình Transformer</a:t>
                      </a:r>
                      <a:r>
                        <a:rPr lang="vi-VN" sz="1400" b="1">
                          <a:effectLst/>
                        </a:rPr>
                        <a:t>OCR</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N</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d</a:t>
                      </a:r>
                      <a:r>
                        <a:rPr lang="en-US" sz="1400" b="1" baseline="-25000">
                          <a:effectLst/>
                        </a:rPr>
                        <a:t>model</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d</a:t>
                      </a:r>
                      <a:r>
                        <a:rPr lang="en-US" sz="1400" b="1" baseline="-25000">
                          <a:effectLst/>
                        </a:rPr>
                        <a:t>ff</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h</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P</a:t>
                      </a:r>
                      <a:r>
                        <a:rPr lang="en-US" sz="1400" b="1" baseline="-25000">
                          <a:effectLst/>
                        </a:rPr>
                        <a:t>drop</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8624665"/>
                  </a:ext>
                </a:extLst>
              </a:tr>
              <a:tr h="278056">
                <a:tc>
                  <a:txBody>
                    <a:bodyPr/>
                    <a:lstStyle/>
                    <a:p>
                      <a:pPr algn="ctr">
                        <a:lnSpc>
                          <a:spcPct val="150000"/>
                        </a:lnSpc>
                        <a:spcAft>
                          <a:spcPts val="600"/>
                        </a:spcAft>
                      </a:pPr>
                      <a:r>
                        <a:rPr lang="en-US" sz="1400">
                          <a:effectLst/>
                        </a:rPr>
                        <a:t>CNNxTransformer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0.1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4274476"/>
                  </a:ext>
                </a:extLst>
              </a:tr>
              <a:tr h="278056">
                <a:tc>
                  <a:txBody>
                    <a:bodyPr/>
                    <a:lstStyle/>
                    <a:p>
                      <a:pPr algn="ctr">
                        <a:lnSpc>
                          <a:spcPct val="150000"/>
                        </a:lnSpc>
                        <a:spcAft>
                          <a:spcPts val="600"/>
                        </a:spcAft>
                      </a:pPr>
                      <a:r>
                        <a:rPr lang="en-US" sz="1400">
                          <a:effectLst/>
                        </a:rPr>
                        <a:t>CNNxTransformerDecoder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0.1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907151"/>
                  </a:ext>
                </a:extLst>
              </a:tr>
            </a:tbl>
          </a:graphicData>
        </a:graphic>
      </p:graphicFrame>
      <p:sp>
        <p:nvSpPr>
          <p:cNvPr id="12" name="TextBox 11">
            <a:extLst>
              <a:ext uri="{FF2B5EF4-FFF2-40B4-BE49-F238E27FC236}">
                <a16:creationId xmlns:a16="http://schemas.microsoft.com/office/drawing/2014/main" id="{85FFDC9D-62C2-F55B-ECFD-5F11271704DC}"/>
              </a:ext>
            </a:extLst>
          </p:cNvPr>
          <p:cNvSpPr txBox="1"/>
          <p:nvPr/>
        </p:nvSpPr>
        <p:spPr>
          <a:xfrm>
            <a:off x="6451058" y="1270990"/>
            <a:ext cx="5412138"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10. Cài đặt cho các mô hình dựa trên Transformer</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1263EF5-7B4F-B713-EBF8-0CEDEA36099A}"/>
              </a:ext>
            </a:extLst>
          </p:cNvPr>
          <p:cNvSpPr txBox="1"/>
          <p:nvPr/>
        </p:nvSpPr>
        <p:spPr>
          <a:xfrm>
            <a:off x="6328562" y="2839853"/>
            <a:ext cx="2666429"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11. Cài đặt GRU units</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7E0D804A-15FE-CAD2-27C9-42E6048FCD4B}"/>
              </a:ext>
            </a:extLst>
          </p:cNvPr>
          <p:cNvGraphicFramePr>
            <a:graphicFrameLocks noGrp="1"/>
          </p:cNvGraphicFramePr>
          <p:nvPr>
            <p:extLst>
              <p:ext uri="{D42A27DB-BD31-4B8C-83A1-F6EECF244321}">
                <p14:modId xmlns:p14="http://schemas.microsoft.com/office/powerpoint/2010/main" val="3259035490"/>
              </p:ext>
            </p:extLst>
          </p:nvPr>
        </p:nvGraphicFramePr>
        <p:xfrm>
          <a:off x="9276644" y="3209064"/>
          <a:ext cx="2666429" cy="2755460"/>
        </p:xfrm>
        <a:graphic>
          <a:graphicData uri="http://schemas.openxmlformats.org/drawingml/2006/table">
            <a:tbl>
              <a:tblPr firstRow="1" firstCol="1" bandRow="1">
                <a:tableStyleId>{5940675A-B579-460E-94D1-54222C63F5DA}</a:tableStyleId>
              </a:tblPr>
              <a:tblGrid>
                <a:gridCol w="1103594">
                  <a:extLst>
                    <a:ext uri="{9D8B030D-6E8A-4147-A177-3AD203B41FA5}">
                      <a16:colId xmlns:a16="http://schemas.microsoft.com/office/drawing/2014/main" val="135873326"/>
                    </a:ext>
                  </a:extLst>
                </a:gridCol>
                <a:gridCol w="1562835">
                  <a:extLst>
                    <a:ext uri="{9D8B030D-6E8A-4147-A177-3AD203B41FA5}">
                      <a16:colId xmlns:a16="http://schemas.microsoft.com/office/drawing/2014/main" val="2885190309"/>
                    </a:ext>
                  </a:extLst>
                </a:gridCol>
              </a:tblGrid>
              <a:tr h="238112">
                <a:tc>
                  <a:txBody>
                    <a:bodyPr/>
                    <a:lstStyle/>
                    <a:p>
                      <a:pPr marL="0" marR="0" algn="ctr">
                        <a:lnSpc>
                          <a:spcPct val="100000"/>
                        </a:lnSpc>
                        <a:spcBef>
                          <a:spcPts val="0"/>
                        </a:spcBef>
                        <a:spcAft>
                          <a:spcPts val="0"/>
                        </a:spcAft>
                      </a:pPr>
                      <a:r>
                        <a:rPr lang="en-US" sz="1400" b="1" dirty="0" err="1">
                          <a:effectLst/>
                          <a:latin typeface="Calibri (Body)"/>
                        </a:rPr>
                        <a:t>Thiết</a:t>
                      </a:r>
                      <a:r>
                        <a:rPr lang="en-US" sz="1400" b="1" dirty="0">
                          <a:effectLst/>
                          <a:latin typeface="Calibri (Body)"/>
                        </a:rPr>
                        <a:t> </a:t>
                      </a:r>
                      <a:r>
                        <a:rPr lang="en-US" sz="1400" b="1" dirty="0" err="1">
                          <a:effectLst/>
                          <a:latin typeface="Calibri (Body)"/>
                        </a:rPr>
                        <a:t>lập</a:t>
                      </a:r>
                      <a:endParaRPr lang="en-US" sz="14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b="1">
                          <a:effectLst/>
                          <a:latin typeface="Calibri (Body)"/>
                          <a:ea typeface="Calibri" panose="020F0502020204030204" pitchFamily="34" charset="0"/>
                          <a:cs typeface="Times New Roman" panose="02020603050405020304" pitchFamily="18" charset="0"/>
                        </a:rPr>
                        <a:t>Thông số</a:t>
                      </a:r>
                    </a:p>
                  </a:txBody>
                  <a:tcPr marL="68580" marR="68580" marT="0" marB="0" anchor="ctr"/>
                </a:tc>
                <a:extLst>
                  <a:ext uri="{0D108BD9-81ED-4DB2-BD59-A6C34878D82A}">
                    <a16:rowId xmlns:a16="http://schemas.microsoft.com/office/drawing/2014/main" val="2675047913"/>
                  </a:ext>
                </a:extLst>
              </a:tr>
              <a:tr h="280263">
                <a:tc>
                  <a:txBody>
                    <a:bodyPr/>
                    <a:lstStyle/>
                    <a:p>
                      <a:pPr marL="0" marR="0" algn="ctr">
                        <a:lnSpc>
                          <a:spcPct val="100000"/>
                        </a:lnSpc>
                        <a:spcBef>
                          <a:spcPts val="0"/>
                        </a:spcBef>
                        <a:spcAft>
                          <a:spcPts val="0"/>
                        </a:spcAft>
                      </a:pPr>
                      <a:r>
                        <a:rPr lang="en-US" sz="1400" dirty="0">
                          <a:effectLst/>
                          <a:latin typeface="Calibri (Body)"/>
                        </a:rPr>
                        <a:t>Batch size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32</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16439126"/>
                  </a:ext>
                </a:extLst>
              </a:tr>
              <a:tr h="280263">
                <a:tc>
                  <a:txBody>
                    <a:bodyPr/>
                    <a:lstStyle/>
                    <a:p>
                      <a:pPr marL="0" marR="0" algn="ctr">
                        <a:lnSpc>
                          <a:spcPct val="100000"/>
                        </a:lnSpc>
                        <a:spcBef>
                          <a:spcPts val="0"/>
                        </a:spcBef>
                        <a:spcAft>
                          <a:spcPts val="0"/>
                        </a:spcAft>
                      </a:pPr>
                      <a:r>
                        <a:rPr lang="en-US" sz="1400" dirty="0">
                          <a:effectLst/>
                          <a:latin typeface="Calibri (Body)"/>
                        </a:rPr>
                        <a:t>Optimizer</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Adam / Adadelta</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036108"/>
                  </a:ext>
                </a:extLst>
              </a:tr>
              <a:tr h="280263">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Learning rate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2e-4 / 1.0</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3534940"/>
                  </a:ext>
                </a:extLst>
              </a:tr>
              <a:tr h="426678">
                <a:tc>
                  <a:txBody>
                    <a:bodyPr/>
                    <a:lstStyle/>
                    <a:p>
                      <a:pPr marL="0" marR="0" algn="ctr">
                        <a:lnSpc>
                          <a:spcPct val="100000"/>
                        </a:lnSpc>
                        <a:spcBef>
                          <a:spcPts val="0"/>
                        </a:spcBef>
                        <a:spcAft>
                          <a:spcPts val="0"/>
                        </a:spcAft>
                      </a:pPr>
                      <a:r>
                        <a:rPr lang="en-US" sz="1400" dirty="0">
                          <a:effectLst/>
                          <a:latin typeface="Calibri (Body)"/>
                          <a:ea typeface="Calibri" panose="020F0502020204030204" pitchFamily="34" charset="0"/>
                          <a:cs typeface="Times New Roman" panose="02020603050405020304" pitchFamily="18" charset="0"/>
                        </a:rPr>
                        <a:t>GPU</a:t>
                      </a:r>
                    </a:p>
                  </a:txBody>
                  <a:tcPr marL="68580" marR="68580" marT="0" marB="0" anchor="ctr"/>
                </a:tc>
                <a:tc>
                  <a:txBody>
                    <a:bodyPr/>
                    <a:lstStyle/>
                    <a:p>
                      <a:pPr marL="0" marR="0" algn="ctr">
                        <a:lnSpc>
                          <a:spcPct val="100000"/>
                        </a:lnSpc>
                        <a:spcBef>
                          <a:spcPts val="0"/>
                        </a:spcBef>
                        <a:spcAft>
                          <a:spcPts val="0"/>
                        </a:spcAft>
                      </a:pPr>
                      <a:r>
                        <a:rPr lang="vi-VN" sz="1400">
                          <a:effectLst/>
                          <a:latin typeface="Calibri (Body)"/>
                        </a:rPr>
                        <a:t>NVIDIA RTX 2080 SUPER</a:t>
                      </a:r>
                      <a:r>
                        <a:rPr lang="en-US" sz="1400">
                          <a:effectLst/>
                          <a:latin typeface="Calibri (Body)"/>
                        </a:rPr>
                        <a:t> 8GB</a:t>
                      </a:r>
                      <a:r>
                        <a:rPr lang="vi-VN" sz="1400">
                          <a:effectLst/>
                          <a:latin typeface="Calibri (Body)"/>
                        </a:rPr>
                        <a:t> </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280263">
                <a:tc>
                  <a:txBody>
                    <a:bodyPr/>
                    <a:lstStyle/>
                    <a:p>
                      <a:pPr marL="0" marR="0" algn="ctr">
                        <a:lnSpc>
                          <a:spcPct val="100000"/>
                        </a:lnSpc>
                        <a:spcBef>
                          <a:spcPts val="0"/>
                        </a:spcBef>
                        <a:spcAft>
                          <a:spcPts val="0"/>
                        </a:spcAft>
                      </a:pPr>
                      <a:r>
                        <a:rPr lang="en-US" sz="1400" dirty="0">
                          <a:effectLst/>
                          <a:latin typeface="Calibri (Body)"/>
                        </a:rPr>
                        <a:t>RAM</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rPr>
                        <a:t>64 GB</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262593">
                <a:tc gridSpan="2">
                  <a:txBody>
                    <a:bodyPr/>
                    <a:lstStyle/>
                    <a:p>
                      <a:pPr marL="0" marR="0" algn="ctr">
                        <a:lnSpc>
                          <a:spcPct val="100000"/>
                        </a:lnSpc>
                        <a:spcBef>
                          <a:spcPts val="0"/>
                        </a:spcBef>
                        <a:spcAft>
                          <a:spcPts val="0"/>
                        </a:spcAft>
                      </a:pPr>
                      <a:r>
                        <a:rPr lang="en-US" sz="1400" b="1">
                          <a:effectLst/>
                          <a:latin typeface="Calibri (Body)"/>
                          <a:ea typeface="Calibri" panose="020F0502020204030204" pitchFamily="34" charset="0"/>
                          <a:cs typeface="Times New Roman" panose="02020603050405020304" pitchFamily="18" charset="0"/>
                        </a:rPr>
                        <a:t>Early Stopping</a:t>
                      </a:r>
                      <a:endParaRPr lang="en-US" sz="14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360062978"/>
                  </a:ext>
                </a:extLst>
              </a:tr>
              <a:tr h="280263">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Patience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5</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95297"/>
                  </a:ext>
                </a:extLst>
              </a:tr>
              <a:tr h="426678">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Minimum change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0.001 </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6504747"/>
                  </a:ext>
                </a:extLst>
              </a:tr>
            </a:tbl>
          </a:graphicData>
        </a:graphic>
      </p:graphicFrame>
      <p:sp>
        <p:nvSpPr>
          <p:cNvPr id="15" name="TextBox 14">
            <a:extLst>
              <a:ext uri="{FF2B5EF4-FFF2-40B4-BE49-F238E27FC236}">
                <a16:creationId xmlns:a16="http://schemas.microsoft.com/office/drawing/2014/main" id="{72B989BC-1E10-C924-76CD-3172BF242320}"/>
              </a:ext>
            </a:extLst>
          </p:cNvPr>
          <p:cNvSpPr txBox="1"/>
          <p:nvPr/>
        </p:nvSpPr>
        <p:spPr>
          <a:xfrm>
            <a:off x="9157127" y="2839853"/>
            <a:ext cx="2905461"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12. Cài đặt cho training </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38177E6E-099B-BBC2-50A5-92F0C3EC310F}"/>
              </a:ext>
            </a:extLst>
          </p:cNvPr>
          <p:cNvGraphicFramePr>
            <a:graphicFrameLocks noGrp="1"/>
          </p:cNvGraphicFramePr>
          <p:nvPr>
            <p:extLst>
              <p:ext uri="{D42A27DB-BD31-4B8C-83A1-F6EECF244321}">
                <p14:modId xmlns:p14="http://schemas.microsoft.com/office/powerpoint/2010/main" val="761417141"/>
              </p:ext>
            </p:extLst>
          </p:nvPr>
        </p:nvGraphicFramePr>
        <p:xfrm>
          <a:off x="6328561" y="4822201"/>
          <a:ext cx="2666429" cy="1142240"/>
        </p:xfrm>
        <a:graphic>
          <a:graphicData uri="http://schemas.openxmlformats.org/drawingml/2006/table">
            <a:tbl>
              <a:tblPr firstRow="1" firstCol="1" bandRow="1">
                <a:tableStyleId>{5940675A-B579-460E-94D1-54222C63F5DA}</a:tableStyleId>
              </a:tblPr>
              <a:tblGrid>
                <a:gridCol w="2666429">
                  <a:extLst>
                    <a:ext uri="{9D8B030D-6E8A-4147-A177-3AD203B41FA5}">
                      <a16:colId xmlns:a16="http://schemas.microsoft.com/office/drawing/2014/main" val="1218088890"/>
                    </a:ext>
                  </a:extLst>
                </a:gridCol>
              </a:tblGrid>
              <a:tr h="279000">
                <a:tc>
                  <a:txBody>
                    <a:bodyPr/>
                    <a:lstStyle/>
                    <a:p>
                      <a:pPr algn="ctr">
                        <a:lnSpc>
                          <a:spcPct val="150000"/>
                        </a:lnSpc>
                        <a:spcAft>
                          <a:spcPts val="600"/>
                        </a:spcAft>
                      </a:pPr>
                      <a:r>
                        <a:rPr lang="en-US" sz="1400" b="1">
                          <a:effectLst/>
                        </a:rPr>
                        <a:t>Thử nghiệm Kết nối tắt</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484085"/>
                  </a:ext>
                </a:extLst>
              </a:tr>
              <a:tr h="279000">
                <a:tc>
                  <a:txBody>
                    <a:bodyPr/>
                    <a:lstStyle/>
                    <a:p>
                      <a:pPr algn="ctr">
                        <a:lnSpc>
                          <a:spcPct val="150000"/>
                        </a:lnSpc>
                        <a:spcAft>
                          <a:spcPts val="600"/>
                        </a:spcAft>
                      </a:pPr>
                      <a:r>
                        <a:rPr lang="en-US" sz="1400">
                          <a:effectLst/>
                        </a:rPr>
                        <a:t>CRNNxCTC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4619508"/>
                  </a:ext>
                </a:extLst>
              </a:tr>
              <a:tr h="279000">
                <a:tc>
                  <a:txBody>
                    <a:bodyPr/>
                    <a:lstStyle/>
                    <a:p>
                      <a:pPr algn="ctr">
                        <a:lnSpc>
                          <a:spcPct val="150000"/>
                        </a:lnSpc>
                        <a:spcAft>
                          <a:spcPts val="600"/>
                        </a:spcAft>
                      </a:pPr>
                      <a:r>
                        <a:rPr lang="en-US" sz="1400">
                          <a:effectLst/>
                        </a:rPr>
                        <a:t>CNNxSeq2Seq</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5946148"/>
                  </a:ext>
                </a:extLst>
              </a:tr>
              <a:tr h="279000">
                <a:tc>
                  <a:txBody>
                    <a:bodyPr/>
                    <a:lstStyle/>
                    <a:p>
                      <a:pPr marL="0" marR="0" lvl="0" indent="0" algn="ctr" defTabSz="1218987" rtl="0" eaLnBrk="1" fontAlgn="auto" latinLnBrk="0" hangingPunct="1">
                        <a:lnSpc>
                          <a:spcPct val="150000"/>
                        </a:lnSpc>
                        <a:spcBef>
                          <a:spcPts val="0"/>
                        </a:spcBef>
                        <a:spcAft>
                          <a:spcPts val="600"/>
                        </a:spcAft>
                        <a:buClrTx/>
                        <a:buSzTx/>
                        <a:buFontTx/>
                        <a:buNone/>
                        <a:tabLst/>
                        <a:defRPr/>
                      </a:pPr>
                      <a:r>
                        <a:rPr lang="en-US" sz="1400">
                          <a:effectLst/>
                        </a:rPr>
                        <a:t>CNNxTransformer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3855904"/>
                  </a:ext>
                </a:extLst>
              </a:tr>
            </a:tbl>
          </a:graphicData>
        </a:graphic>
      </p:graphicFrame>
      <p:pic>
        <p:nvPicPr>
          <p:cNvPr id="18" name="Hình ảnh 9">
            <a:hlinkClick r:id="rId3" action="ppaction://hlinksldjump"/>
            <a:extLst>
              <a:ext uri="{FF2B5EF4-FFF2-40B4-BE49-F238E27FC236}">
                <a16:creationId xmlns:a16="http://schemas.microsoft.com/office/drawing/2014/main" id="{0938DF0C-7D6E-0147-841B-AE99CA4C8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7" name="Title 1">
            <a:extLst>
              <a:ext uri="{FF2B5EF4-FFF2-40B4-BE49-F238E27FC236}">
                <a16:creationId xmlns:a16="http://schemas.microsoft.com/office/drawing/2014/main" id="{B35C6DE5-F62C-5FEA-E25C-A717F05FA644}"/>
              </a:ext>
            </a:extLst>
          </p:cNvPr>
          <p:cNvSpPr>
            <a:spLocks noGrp="1"/>
          </p:cNvSpPr>
          <p:nvPr>
            <p:ph type="title"/>
          </p:nvPr>
        </p:nvSpPr>
        <p:spPr>
          <a:xfrm>
            <a:off x="1099127" y="274640"/>
            <a:ext cx="999374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4.2. CÀI ĐẶT CHO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5">
            <a:extLst>
              <a:ext uri="{FF2B5EF4-FFF2-40B4-BE49-F238E27FC236}">
                <a16:creationId xmlns:a16="http://schemas.microsoft.com/office/drawing/2014/main" id="{D1D0A4F9-A462-F167-7315-DEDF7555594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86210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5. KẾT QUẢ THỰC NGHIỆM</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32</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107087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2365938-1843-026B-6C58-00CFF0C8F9FF}"/>
                  </a:ext>
                </a:extLst>
              </p:cNvPr>
              <p:cNvSpPr txBox="1"/>
              <p:nvPr/>
            </p:nvSpPr>
            <p:spPr>
              <a:xfrm>
                <a:off x="611027" y="2551762"/>
                <a:ext cx="5424583" cy="3295069"/>
              </a:xfrm>
              <a:prstGeom prst="rect">
                <a:avLst/>
              </a:prstGeom>
              <a:noFill/>
            </p:spPr>
            <p:txBody>
              <a:bodyPr wrap="square" rtlCol="0">
                <a:spAutoFit/>
              </a:bodyPr>
              <a:lstStyle/>
              <a:p>
                <a:pPr marL="0" marR="0" indent="144145" algn="just">
                  <a:lnSpc>
                    <a:spcPct val="150000"/>
                  </a:lnSpc>
                  <a:spcBef>
                    <a:spcPts val="0"/>
                  </a:spcBef>
                  <a:spcAft>
                    <a:spcPts val="600"/>
                  </a:spcAft>
                </a:pPr>
                <a:r>
                  <a:rPr lang="en-US" sz="1400" dirty="0" err="1">
                    <a:effectLst/>
                    <a:latin typeface="Calibri (Body)"/>
                    <a:ea typeface="Calibri" panose="020F0502020204030204" pitchFamily="34" charset="0"/>
                    <a:cs typeface="Times New Roman" panose="02020603050405020304" pitchFamily="18" charset="0"/>
                  </a:rPr>
                  <a:t>Đối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với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bài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toán</a:t>
                </a:r>
                <a:r>
                  <a:rPr lang="en-US" sz="1400" dirty="0">
                    <a:effectLst/>
                    <a:latin typeface="Calibri (Body)"/>
                    <a:ea typeface="Calibri" panose="020F0502020204030204" pitchFamily="34" charset="0"/>
                    <a:cs typeface="Times New Roman" panose="02020603050405020304" pitchFamily="18" charset="0"/>
                  </a:rPr>
                  <a:t> End-to-End:</a:t>
                </a: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có</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có</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đoán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D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i="1" baseline="-25000" dirty="0">
                    <a:effectLst/>
                    <a:latin typeface="Calibri (Body)"/>
                    <a:ea typeface="MS Mincho" panose="02020609040205080304" pitchFamily="49" charset="-128"/>
                  </a:rPr>
                  <a:t>i</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err="1">
                    <a:effectLst/>
                    <a:latin typeface="Calibri (Body)"/>
                    <a:ea typeface="MS Mincho" panose="02020609040205080304" pitchFamily="49" charset="-128"/>
                  </a:rPr>
                  <a:t>D</a:t>
                </a:r>
                <a:r>
                  <a:rPr lang="en-US" sz="1400" i="1" baseline="-25000" dirty="0" err="1">
                    <a:effectLst/>
                    <a:latin typeface="Calibri (Body)"/>
                    <a:ea typeface="MS Mincho" panose="02020609040205080304" pitchFamily="49" charset="-128"/>
                  </a:rPr>
                  <a:t>j</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văn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bản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i="1" dirty="0">
                  <a:effectLst/>
                  <a:latin typeface="Calibri (Body)"/>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rPr>
                        </m:ctrlPr>
                      </m:sSubSupPr>
                      <m:e>
                        <m:r>
                          <a:rPr lang="vi-VN" sz="1400" i="1">
                            <a:effectLst/>
                            <a:latin typeface="Cambria Math" panose="02040503050406030204" pitchFamily="18" charset="0"/>
                            <a:ea typeface="Calibri" panose="020F0502020204030204" pitchFamily="34" charset="0"/>
                            <a:cs typeface="Times New Roman" panose="02020603050405020304" pitchFamily="18" charset="0"/>
                          </a:rPr>
                          <m:t>𝑇𝑜𝑡𝑎𝑙𝑁𝑢𝑚</m:t>
                        </m:r>
                      </m:e>
                      <m:sub>
                        <m:r>
                          <a:rPr lang="vi-VN" sz="1400" i="1">
                            <a:effectLst/>
                            <a:latin typeface="Cambria Math" panose="02040503050406030204" pitchFamily="18" charset="0"/>
                            <a:ea typeface="Calibri" panose="020F0502020204030204" pitchFamily="34" charset="0"/>
                            <a:cs typeface="Times New Roman" panose="02020603050405020304" pitchFamily="18" charset="0"/>
                          </a:rPr>
                          <m:t>𝑗</m:t>
                        </m:r>
                      </m:sub>
                      <m:sup>
                        <m:r>
                          <a:rPr lang="vi-VN" sz="1400" i="1">
                            <a:effectLst/>
                            <a:latin typeface="Cambria Math" panose="02040503050406030204" pitchFamily="18" charset="0"/>
                            <a:ea typeface="Calibri" panose="020F0502020204030204" pitchFamily="34" charset="0"/>
                            <a:cs typeface="Times New Roman" panose="02020603050405020304" pitchFamily="18" charset="0"/>
                          </a:rPr>
                          <m:t>𝐷</m:t>
                        </m:r>
                      </m:sup>
                    </m:sSubSup>
                  </m:oMath>
                </a14:m>
                <a:r>
                  <a:rPr lang="vi-VN" sz="1400" dirty="0">
                    <a:effectLst/>
                    <a:latin typeface="Calibri (Body)"/>
                    <a:ea typeface="MS Mincho" panose="02020609040205080304" pitchFamily="49" charset="-128"/>
                    <a:cs typeface="Times New Roman" panose="02020603050405020304" pitchFamily="18" charset="0"/>
                  </a:rPr>
                  <a:t>: </a:t>
                </a:r>
                <a:r>
                  <a:rPr lang="vi-VN" sz="1400" dirty="0" err="1">
                    <a:effectLst/>
                    <a:latin typeface="Calibri (Body)"/>
                    <a:ea typeface="MS Mincho" panose="02020609040205080304" pitchFamily="49" charset="-128"/>
                    <a:cs typeface="Times New Roman" panose="02020603050405020304" pitchFamily="18" charset="0"/>
                  </a:rPr>
                  <a:t>độ</a:t>
                </a:r>
                <a:r>
                  <a:rPr lang="vi-VN" sz="1400" dirty="0">
                    <a:effectLst/>
                    <a:latin typeface="Calibri (Body)"/>
                    <a:ea typeface="MS Mincho" panose="02020609040205080304" pitchFamily="49" charset="-128"/>
                    <a:cs typeface="Times New Roman" panose="02020603050405020304" pitchFamily="18" charset="0"/>
                  </a:rPr>
                  <a:t> </a:t>
                </a:r>
                <a:r>
                  <a:rPr lang="vi-VN" sz="1400" dirty="0" err="1">
                    <a:effectLst/>
                    <a:latin typeface="Calibri (Body)"/>
                    <a:ea typeface="MS Mincho" panose="02020609040205080304" pitchFamily="49" charset="-128"/>
                    <a:cs typeface="Times New Roman" panose="02020603050405020304" pitchFamily="18" charset="0"/>
                  </a:rPr>
                  <a:t>dài</a:t>
                </a:r>
                <a:r>
                  <a:rPr lang="vi-VN" sz="1400" dirty="0">
                    <a:effectLst/>
                    <a:latin typeface="Calibri (Body)"/>
                    <a:ea typeface="MS Mincho" panose="02020609040205080304" pitchFamily="49" charset="-128"/>
                    <a:cs typeface="Times New Roman" panose="02020603050405020304" pitchFamily="18" charset="0"/>
                  </a:rPr>
                  <a:t> văn </a:t>
                </a:r>
                <a:r>
                  <a:rPr lang="vi-VN" sz="1400" dirty="0" err="1">
                    <a:effectLst/>
                    <a:latin typeface="Calibri (Body)"/>
                    <a:ea typeface="MS Mincho" panose="02020609040205080304" pitchFamily="49" charset="-128"/>
                    <a:cs typeface="Times New Roman" panose="02020603050405020304" pitchFamily="18" charset="0"/>
                  </a:rPr>
                  <a:t>bản</a:t>
                </a:r>
                <a:r>
                  <a:rPr lang="vi-VN" sz="1400" dirty="0">
                    <a:effectLst/>
                    <a:latin typeface="Calibri (Body)"/>
                    <a:ea typeface="MS Mincho" panose="02020609040205080304" pitchFamily="49" charset="-128"/>
                    <a:cs typeface="Times New Roman" panose="02020603050405020304" pitchFamily="18" charset="0"/>
                  </a:rPr>
                  <a:t> trong </a:t>
                </a:r>
                <a:r>
                  <a:rPr lang="vi-VN" sz="1400" dirty="0" err="1">
                    <a:effectLst/>
                    <a:latin typeface="Calibri (Body)"/>
                    <a:ea typeface="MS Mincho" panose="02020609040205080304" pitchFamily="49" charset="-128"/>
                    <a:cs typeface="Times New Roman" panose="02020603050405020304" pitchFamily="18" charset="0"/>
                  </a:rPr>
                  <a:t>nhãn</a:t>
                </a:r>
                <a:r>
                  <a:rPr lang="vi-VN" sz="1400" dirty="0">
                    <a:effectLst/>
                    <a:latin typeface="Calibri (Body)"/>
                    <a:ea typeface="MS Mincho" panose="02020609040205080304" pitchFamily="49" charset="-128"/>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vi-VN" sz="1400" i="1">
                            <a:effectLst/>
                            <a:latin typeface="Cambria Math" panose="02040503050406030204" pitchFamily="18" charset="0"/>
                            <a:ea typeface="MS Mincho" panose="02020609040205080304" pitchFamily="49" charset="-128"/>
                            <a:cs typeface="Times New Roman" panose="02020603050405020304" pitchFamily="18" charset="0"/>
                          </a:rPr>
                          <m:t>𝐷</m:t>
                        </m:r>
                      </m:e>
                      <m:sub>
                        <m:r>
                          <a:rPr lang="vi-VN" sz="1400" i="1">
                            <a:effectLst/>
                            <a:latin typeface="Cambria Math" panose="02040503050406030204" pitchFamily="18" charset="0"/>
                            <a:ea typeface="MS Mincho" panose="02020609040205080304" pitchFamily="49" charset="-128"/>
                            <a:cs typeface="Times New Roman" panose="02020603050405020304" pitchFamily="18" charset="0"/>
                          </a:rPr>
                          <m:t>𝑗</m:t>
                        </m:r>
                      </m:sub>
                    </m:sSub>
                  </m:oMath>
                </a14:m>
                <a:r>
                  <a:rPr lang="vi-VN" sz="1400" dirty="0">
                    <a:effectLst/>
                    <a:latin typeface="Calibri (Body)"/>
                    <a:ea typeface="MS Mincho" panose="02020609040205080304" pitchFamily="49" charset="-128"/>
                    <a:cs typeface="Times New Roman" panose="02020603050405020304" pitchFamily="18" charset="0"/>
                  </a:rPr>
                  <a:t>.</a:t>
                </a:r>
                <a:endParaRPr lang="en-US" sz="1400" dirty="0">
                  <a:latin typeface="Calibri (Body)"/>
                </a:endParaRPr>
              </a:p>
            </p:txBody>
          </p:sp>
        </mc:Choice>
        <mc:Fallback xmlns="">
          <p:sp>
            <p:nvSpPr>
              <p:cNvPr id="16" name="TextBox 15">
                <a:extLst>
                  <a:ext uri="{FF2B5EF4-FFF2-40B4-BE49-F238E27FC236}">
                    <a16:creationId xmlns:a16="http://schemas.microsoft.com/office/drawing/2014/main" id="{A2365938-1843-026B-6C58-00CFF0C8F9FF}"/>
                  </a:ext>
                </a:extLst>
              </p:cNvPr>
              <p:cNvSpPr txBox="1">
                <a:spLocks noRot="1" noChangeAspect="1" noMove="1" noResize="1" noEditPoints="1" noAdjustHandles="1" noChangeArrowheads="1" noChangeShapeType="1" noTextEdit="1"/>
              </p:cNvSpPr>
              <p:nvPr/>
            </p:nvSpPr>
            <p:spPr>
              <a:xfrm>
                <a:off x="611027" y="2551762"/>
                <a:ext cx="5424583" cy="3295069"/>
              </a:xfrm>
              <a:prstGeom prst="rect">
                <a:avLst/>
              </a:prstGeom>
              <a:blipFill>
                <a:blip r:embed="rId3"/>
                <a:stretch>
                  <a:fillRect l="-337" r="-33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33</a:t>
            </a:fld>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AE9636-3956-1019-9C46-BBF739372D30}"/>
                  </a:ext>
                </a:extLst>
              </p:cNvPr>
              <p:cNvSpPr txBox="1"/>
              <p:nvPr/>
            </p:nvSpPr>
            <p:spPr>
              <a:xfrm>
                <a:off x="611028" y="1600091"/>
                <a:ext cx="533909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𝑅𝑒𝑐𝑎𝑙𝑙</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e>
                          </m:nary>
                        </m:den>
                      </m:f>
                    </m:oMath>
                  </m:oMathPara>
                </a14:m>
                <a:endParaRPr lang="en-US" dirty="0">
                  <a:latin typeface="Calibri (Body)"/>
                </a:endParaRPr>
              </a:p>
            </p:txBody>
          </p:sp>
        </mc:Choice>
        <mc:Fallback xmlns="">
          <p:sp>
            <p:nvSpPr>
              <p:cNvPr id="4" name="TextBox 3">
                <a:extLst>
                  <a:ext uri="{FF2B5EF4-FFF2-40B4-BE49-F238E27FC236}">
                    <a16:creationId xmlns:a16="http://schemas.microsoft.com/office/drawing/2014/main" id="{18AE9636-3956-1019-9C46-BBF739372D30}"/>
                  </a:ext>
                </a:extLst>
              </p:cNvPr>
              <p:cNvSpPr txBox="1">
                <a:spLocks noRot="1" noChangeAspect="1" noMove="1" noResize="1" noEditPoints="1" noAdjustHandles="1" noChangeArrowheads="1" noChangeShapeType="1" noTextEdit="1"/>
              </p:cNvSpPr>
              <p:nvPr/>
            </p:nvSpPr>
            <p:spPr>
              <a:xfrm>
                <a:off x="611028" y="1600091"/>
                <a:ext cx="5339095" cy="8286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33855-C082-49DE-CFBF-9FB9F026AA6A}"/>
                  </a:ext>
                </a:extLst>
              </p:cNvPr>
              <p:cNvSpPr txBox="1"/>
              <p:nvPr/>
            </p:nvSpPr>
            <p:spPr>
              <a:xfrm>
                <a:off x="6035610" y="1565338"/>
                <a:ext cx="5545358" cy="893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𝑃𝑟𝑒𝑐𝑖𝑠𝑖𝑜𝑛</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e>
                          </m:nary>
                        </m:den>
                      </m:f>
                    </m:oMath>
                  </m:oMathPara>
                </a14:m>
                <a:endParaRPr lang="en-US" dirty="0">
                  <a:latin typeface="Calibri (Body)"/>
                </a:endParaRPr>
              </a:p>
            </p:txBody>
          </p:sp>
        </mc:Choice>
        <mc:Fallback xmlns="">
          <p:sp>
            <p:nvSpPr>
              <p:cNvPr id="9" name="TextBox 8">
                <a:extLst>
                  <a:ext uri="{FF2B5EF4-FFF2-40B4-BE49-F238E27FC236}">
                    <a16:creationId xmlns:a16="http://schemas.microsoft.com/office/drawing/2014/main" id="{F5833855-C082-49DE-CFBF-9FB9F026AA6A}"/>
                  </a:ext>
                </a:extLst>
              </p:cNvPr>
              <p:cNvSpPr txBox="1">
                <a:spLocks noRot="1" noChangeAspect="1" noMove="1" noResize="1" noEditPoints="1" noAdjustHandles="1" noChangeArrowheads="1" noChangeShapeType="1" noTextEdit="1"/>
              </p:cNvSpPr>
              <p:nvPr/>
            </p:nvSpPr>
            <p:spPr>
              <a:xfrm>
                <a:off x="6035610" y="1565338"/>
                <a:ext cx="5545358" cy="893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D70AF2-4F9B-10C7-7597-1ABAAE96A00E}"/>
                  </a:ext>
                </a:extLst>
              </p:cNvPr>
              <p:cNvSpPr txBox="1"/>
              <p:nvPr/>
            </p:nvSpPr>
            <p:spPr>
              <a:xfrm>
                <a:off x="3353509" y="3018568"/>
                <a:ext cx="5484974" cy="62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𝐹</m:t>
                      </m:r>
                      <m:r>
                        <a:rPr lang="vi-VN" i="1">
                          <a:latin typeface="Cambria Math" panose="02040503050406030204" pitchFamily="18" charset="0"/>
                        </a:rPr>
                        <m:t>1=2×</m:t>
                      </m:r>
                      <m:f>
                        <m:fPr>
                          <m:ctrlPr>
                            <a:rPr lang="en-US" i="1">
                              <a:latin typeface="Cambria Math" panose="02040503050406030204" pitchFamily="18" charset="0"/>
                            </a:rPr>
                          </m:ctrlPr>
                        </m:fPr>
                        <m:num>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num>
                        <m:den>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den>
                      </m:f>
                    </m:oMath>
                  </m:oMathPara>
                </a14:m>
                <a:endParaRPr lang="en-US" dirty="0"/>
              </a:p>
            </p:txBody>
          </p:sp>
        </mc:Choice>
        <mc:Fallback xmlns="">
          <p:sp>
            <p:nvSpPr>
              <p:cNvPr id="11" name="TextBox 10">
                <a:extLst>
                  <a:ext uri="{FF2B5EF4-FFF2-40B4-BE49-F238E27FC236}">
                    <a16:creationId xmlns:a16="http://schemas.microsoft.com/office/drawing/2014/main" id="{CCD70AF2-4F9B-10C7-7597-1ABAAE96A00E}"/>
                  </a:ext>
                </a:extLst>
              </p:cNvPr>
              <p:cNvSpPr txBox="1">
                <a:spLocks noRot="1" noChangeAspect="1" noMove="1" noResize="1" noEditPoints="1" noAdjustHandles="1" noChangeArrowheads="1" noChangeShapeType="1" noTextEdit="1"/>
              </p:cNvSpPr>
              <p:nvPr/>
            </p:nvSpPr>
            <p:spPr>
              <a:xfrm>
                <a:off x="3353509" y="3018568"/>
                <a:ext cx="5484974" cy="622863"/>
              </a:xfrm>
              <a:prstGeom prst="rect">
                <a:avLst/>
              </a:prstGeom>
              <a:blipFill>
                <a:blip r:embed="rId7"/>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60BAB0E-8461-A0C5-1C5D-71BBC1F02264}"/>
              </a:ext>
            </a:extLst>
          </p:cNvPr>
          <p:cNvSpPr txBox="1"/>
          <p:nvPr/>
        </p:nvSpPr>
        <p:spPr>
          <a:xfrm>
            <a:off x="2798618" y="2737429"/>
            <a:ext cx="6594764" cy="1239057"/>
          </a:xfrm>
          <a:prstGeom prst="rect">
            <a:avLst/>
          </a:prstGeom>
          <a:noFill/>
        </p:spPr>
        <p:txBody>
          <a:bodyPr wrap="square" rtlCol="0">
            <a:spAutoFit/>
          </a:bodyPr>
          <a:lstStyle/>
          <a:p>
            <a:pPr marR="0">
              <a:lnSpc>
                <a:spcPct val="150000"/>
              </a:lnSpc>
              <a:spcBef>
                <a:spcPts val="0"/>
              </a:spcBef>
              <a:spcAft>
                <a:spcPts val="600"/>
              </a:spcAft>
            </a:pPr>
            <a:r>
              <a:rPr lang="en-US" sz="1600" dirty="0" err="1">
                <a:effectLst/>
                <a:latin typeface="Calibri (Body)"/>
                <a:ea typeface="Calibri" panose="020F0502020204030204" pitchFamily="34" charset="0"/>
                <a:cs typeface="Times New Roman" panose="02020603050405020304" pitchFamily="18" charset="0"/>
              </a:rPr>
              <a:t>Trong</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đó</a:t>
            </a:r>
            <a:r>
              <a:rPr lang="en-US" sz="1600" dirty="0">
                <a:effectLst/>
                <a:latin typeface="Calibri (Body)"/>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Symbol" panose="05050102010706020507" pitchFamily="18" charset="2"/>
              <a:buChar char=""/>
            </a:pPr>
            <a:r>
              <a:rPr lang="en-US" sz="1600" i="1" dirty="0">
                <a:effectLst/>
                <a:latin typeface="Calibri (Body)"/>
                <a:ea typeface="Calibri" panose="020F0502020204030204" pitchFamily="34" charset="0"/>
              </a:rPr>
              <a:t>G</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hợp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box </a:t>
            </a:r>
            <a:r>
              <a:rPr lang="en-US" sz="1600" dirty="0" err="1">
                <a:effectLst/>
                <a:latin typeface="Calibri (Body)"/>
                <a:ea typeface="Calibri" panose="020F0502020204030204" pitchFamily="34" charset="0"/>
              </a:rPr>
              <a:t>và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ký</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trong</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dữ</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liệu</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với</a:t>
            </a:r>
            <a:r>
              <a:rPr lang="en-US" sz="1600" dirty="0">
                <a:effectLst/>
                <a:latin typeface="Calibri (Body)"/>
                <a:ea typeface="Calibri" panose="020F0502020204030204" pitchFamily="34" charset="0"/>
              </a:rPr>
              <a:t> </a:t>
            </a:r>
            <a:r>
              <a:rPr lang="en-US" sz="1600" i="1" dirty="0" err="1">
                <a:effectLst/>
                <a:latin typeface="Calibri (Body)"/>
                <a:ea typeface="Calibri" panose="020F0502020204030204" pitchFamily="34" charset="0"/>
              </a:rPr>
              <a:t>i</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kích</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thước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của</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a:t>
            </a:r>
          </a:p>
          <a:p>
            <a:pPr marL="342900" marR="0" lvl="0" indent="-342900" algn="just">
              <a:lnSpc>
                <a:spcPct val="150000"/>
              </a:lnSpc>
              <a:spcBef>
                <a:spcPts val="0"/>
              </a:spcBef>
              <a:spcAft>
                <a:spcPts val="1200"/>
              </a:spcAft>
              <a:buFont typeface="Symbol" panose="05050102010706020507" pitchFamily="18" charset="2"/>
              <a:buChar char=""/>
            </a:pPr>
            <a:r>
              <a:rPr lang="en-US" sz="1600" i="1" dirty="0">
                <a:effectLst/>
                <a:latin typeface="Calibri (Body)"/>
                <a:ea typeface="Calibri" panose="020F0502020204030204" pitchFamily="34" charset="0"/>
              </a:rPr>
              <a:t>D</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hợp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box </a:t>
            </a:r>
            <a:r>
              <a:rPr lang="en-US" sz="1600" dirty="0" err="1">
                <a:effectLst/>
                <a:latin typeface="Calibri (Body)"/>
                <a:ea typeface="Calibri" panose="020F0502020204030204" pitchFamily="34" charset="0"/>
              </a:rPr>
              <a:t>và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ký</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dự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đoán</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được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với</a:t>
            </a:r>
            <a:r>
              <a:rPr lang="en-US" sz="1600" dirty="0">
                <a:effectLst/>
                <a:latin typeface="Calibri (Body)"/>
                <a:ea typeface="Calibri" panose="020F0502020204030204" pitchFamily="34" charset="0"/>
              </a:rPr>
              <a:t> </a:t>
            </a:r>
            <a:r>
              <a:rPr lang="en-US" sz="1600" i="1" dirty="0">
                <a:effectLst/>
                <a:latin typeface="Calibri (Body)"/>
                <a:ea typeface="Calibri" panose="020F0502020204030204" pitchFamily="34" charset="0"/>
              </a:rPr>
              <a:t>j</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kích</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thước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của</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1C1675-BCC8-8D08-F81D-099219322A0E}"/>
                  </a:ext>
                </a:extLst>
              </p:cNvPr>
              <p:cNvSpPr txBox="1"/>
              <p:nvPr/>
            </p:nvSpPr>
            <p:spPr>
              <a:xfrm>
                <a:off x="6156385" y="2554573"/>
                <a:ext cx="5424583" cy="3618235"/>
              </a:xfrm>
              <a:prstGeom prst="rect">
                <a:avLst/>
              </a:prstGeom>
              <a:noFill/>
            </p:spPr>
            <p:txBody>
              <a:bodyPr wrap="square" rtlCol="0">
                <a:spAutoFit/>
              </a:bodyPr>
              <a:lstStyle/>
              <a:p>
                <a:pPr marL="0" marR="0" indent="144145" algn="just">
                  <a:lnSpc>
                    <a:spcPct val="150000"/>
                  </a:lnSpc>
                  <a:spcBef>
                    <a:spcPts val="0"/>
                  </a:spcBef>
                  <a:spcAft>
                    <a:spcPts val="600"/>
                  </a:spcAft>
                </a:pPr>
                <a:r>
                  <a:rPr lang="en-US" sz="1400" dirty="0">
                    <a:effectLst/>
                    <a:latin typeface="Calibri (Body)"/>
                    <a:ea typeface="Calibri" panose="020F0502020204030204" pitchFamily="34" charset="0"/>
                    <a:cs typeface="Times New Roman" panose="02020603050405020304" pitchFamily="18" charset="0"/>
                  </a:rPr>
                  <a:t>Đối </a:t>
                </a:r>
                <a:r>
                  <a:rPr lang="en-US" sz="1400" dirty="0" err="1">
                    <a:effectLst/>
                    <a:latin typeface="Calibri (Body)"/>
                    <a:ea typeface="Calibri" panose="020F0502020204030204" pitchFamily="34" charset="0"/>
                    <a:cs typeface="Times New Roman" panose="02020603050405020304" pitchFamily="18" charset="0"/>
                  </a:rPr>
                  <a:t>với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riêng</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bài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toán</a:t>
                </a:r>
                <a:r>
                  <a:rPr lang="en-US" sz="1400" dirty="0">
                    <a:effectLst/>
                    <a:latin typeface="Calibri (Body)"/>
                    <a:ea typeface="Calibri" panose="020F0502020204030204" pitchFamily="34" charset="0"/>
                    <a:cs typeface="Times New Roman" panose="02020603050405020304" pitchFamily="18" charset="0"/>
                  </a:rPr>
                  <a:t> Text Detection:</a:t>
                </a: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latin typeface="Calibri (Body)"/>
                    <a:ea typeface="MS Mincho" panose="02020609040205080304" pitchFamily="49" charset="-128"/>
                  </a:rPr>
                  <a:t> </a:t>
                </a:r>
                <a:r>
                  <a:rPr lang="en-US" sz="1400" dirty="0" err="1">
                    <a:effectLst/>
                    <a:latin typeface="Calibri (Body)"/>
                    <a:ea typeface="MS Mincho" panose="02020609040205080304" pitchFamily="49" charset="-128"/>
                  </a:rPr>
                  <a:t>điểm</a:t>
                </a:r>
                <a:r>
                  <a:rPr lang="en-US" sz="1400" dirty="0">
                    <a:effectLst/>
                    <a:latin typeface="Calibri (Body)"/>
                    <a:ea typeface="MS Mincho" panose="02020609040205080304" pitchFamily="49" charset="-128"/>
                  </a:rPr>
                  <a:t> PCC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điểm</a:t>
                </a:r>
                <a:r>
                  <a:rPr lang="en-US" sz="1400" dirty="0">
                    <a:effectLst/>
                    <a:latin typeface="Calibri (Body)"/>
                    <a:ea typeface="MS Mincho" panose="02020609040205080304" pitchFamily="49" charset="-128"/>
                  </a:rPr>
                  <a:t> PCC </a:t>
                </a:r>
                <a:r>
                  <a:rPr lang="en-US" sz="1400" dirty="0" err="1">
                    <a:effectLst/>
                    <a:latin typeface="Calibri (Body)"/>
                    <a:ea typeface="MS Mincho" panose="02020609040205080304" pitchFamily="49" charset="-128"/>
                  </a:rPr>
                  <a:t>tích</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lũy</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D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i="1" baseline="-25000" dirty="0">
                    <a:effectLst/>
                    <a:latin typeface="Calibri (Body)"/>
                    <a:ea typeface="MS Mincho" panose="02020609040205080304" pitchFamily="49" charset="-128"/>
                  </a:rPr>
                  <a:t>i</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err="1">
                    <a:effectLst/>
                    <a:latin typeface="Calibri (Body)"/>
                    <a:ea typeface="MS Mincho" panose="02020609040205080304" pitchFamily="49" charset="-128"/>
                  </a:rPr>
                  <a:t>D</a:t>
                </a:r>
                <a:r>
                  <a:rPr lang="en-US" sz="1400" i="1" baseline="-25000" dirty="0" err="1">
                    <a:effectLst/>
                    <a:latin typeface="Calibri (Body)"/>
                    <a:ea typeface="MS Mincho" panose="02020609040205080304" pitchFamily="49" charset="-128"/>
                  </a:rPr>
                  <a:t>j</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văn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bản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b="0" i="1" smtClean="0">
                            <a:effectLst/>
                            <a:latin typeface="Cambria Math" panose="02040503050406030204" pitchFamily="18" charset="0"/>
                            <a:ea typeface="MS Mincho" panose="02020609040205080304" pitchFamily="49" charset="-128"/>
                          </a:rPr>
                        </m:ctrlPr>
                      </m:sSubPr>
                      <m:e>
                        <m:r>
                          <a:rPr lang="en-US" sz="1400" b="0" i="1" smtClean="0">
                            <a:effectLst/>
                            <a:latin typeface="Cambria Math" panose="02040503050406030204" pitchFamily="18" charset="0"/>
                            <a:ea typeface="MS Mincho" panose="02020609040205080304" pitchFamily="49" charset="-128"/>
                          </a:rPr>
                          <m:t>𝐺</m:t>
                        </m:r>
                      </m:e>
                      <m:sub>
                        <m:r>
                          <a:rPr lang="en-US" sz="1400" b="0" i="1" smtClean="0">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ước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tính</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cho</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p:txBody>
          </p:sp>
        </mc:Choice>
        <mc:Fallback xmlns="">
          <p:sp>
            <p:nvSpPr>
              <p:cNvPr id="17" name="TextBox 16">
                <a:extLst>
                  <a:ext uri="{FF2B5EF4-FFF2-40B4-BE49-F238E27FC236}">
                    <a16:creationId xmlns:a16="http://schemas.microsoft.com/office/drawing/2014/main" id="{411C1675-BCC8-8D08-F81D-099219322A0E}"/>
                  </a:ext>
                </a:extLst>
              </p:cNvPr>
              <p:cNvSpPr txBox="1">
                <a:spLocks noRot="1" noChangeAspect="1" noMove="1" noResize="1" noEditPoints="1" noAdjustHandles="1" noChangeArrowheads="1" noChangeShapeType="1" noTextEdit="1"/>
              </p:cNvSpPr>
              <p:nvPr/>
            </p:nvSpPr>
            <p:spPr>
              <a:xfrm>
                <a:off x="6156385" y="2554573"/>
                <a:ext cx="5424583" cy="3618235"/>
              </a:xfrm>
              <a:prstGeom prst="rect">
                <a:avLst/>
              </a:prstGeom>
              <a:blipFill>
                <a:blip r:embed="rId8"/>
                <a:stretch>
                  <a:fillRect l="-337" r="-337"/>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E0CBF15A-C65B-F462-A7E6-DFCB2DF1F43B}"/>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Đánh giá Text Detection và End-to-End với CLEval</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9" action="ppaction://hlinksldjump"/>
            <a:extLst>
              <a:ext uri="{FF2B5EF4-FFF2-40B4-BE49-F238E27FC236}">
                <a16:creationId xmlns:a16="http://schemas.microsoft.com/office/drawing/2014/main" id="{031EF26D-1A69-A210-7AB9-427E1CB51F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8" name="Hộp Văn bản 7">
            <a:extLst>
              <a:ext uri="{FF2B5EF4-FFF2-40B4-BE49-F238E27FC236}">
                <a16:creationId xmlns:a16="http://schemas.microsoft.com/office/drawing/2014/main" id="{2A779E1F-F058-D64F-1D1A-6D3EC673D1B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1D93465A-EE76-965C-F995-CFFDA4FC03A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76297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2" presetClass="entr" presetSubtype="4"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1" grpId="0"/>
      <p:bldP spid="5" grpId="0"/>
      <p:bldP spid="17" grpId="0"/>
      <p:bldP spid="1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BBE20C-D13E-E043-ACAF-C7B3AC61F44D}"/>
                  </a:ext>
                </a:extLst>
              </p:cNvPr>
              <p:cNvSpPr txBox="1"/>
              <p:nvPr/>
            </p:nvSpPr>
            <p:spPr>
              <a:xfrm>
                <a:off x="3307079" y="2092414"/>
                <a:ext cx="5577840" cy="3424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𝐶𝑜𝑟𝑟𝑒𝑐𝑡𝑁𝑢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𝑗</m:t>
                          </m:r>
                        </m:sub>
                        <m:sup>
                          <m:r>
                            <a:rPr lang="en-US" sz="2000" i="1">
                              <a:latin typeface="Cambria Math" panose="02040503050406030204" pitchFamily="18" charset="0"/>
                            </a:rPr>
                            <m:t>𝐷</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sup>
                        <m:e>
                          <m:r>
                            <a:rPr lang="en-US" sz="2000" i="1">
                              <a:latin typeface="Cambria Math" panose="02040503050406030204" pitchFamily="18" charset="0"/>
                            </a:rPr>
                            <m:t>𝐼𝐼</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≥1)</m:t>
                          </m:r>
                        </m:e>
                      </m:nary>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𝐶𝑜𝑟𝑟𝑒𝑐𝑡𝑁𝑢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𝑗</m:t>
                          </m:r>
                        </m:sub>
                        <m:sup>
                          <m:r>
                            <a:rPr lang="en-US" sz="2000" i="1">
                              <a:latin typeface="Cambria Math" panose="02040503050406030204" pitchFamily="18" charset="0"/>
                            </a:rPr>
                            <m:t>𝐷</m:t>
                          </m:r>
                        </m:sup>
                      </m:sSubSup>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𝑖</m:t>
                          </m:r>
                        </m:sub>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sup>
                            <m:e>
                              <m:f>
                                <m:fPr>
                                  <m:ctrlPr>
                                    <a:rPr lang="en-US" sz="2000" i="1">
                                      <a:latin typeface="Cambria Math" panose="02040503050406030204" pitchFamily="18" charset="0"/>
                                    </a:rPr>
                                  </m:ctrlPr>
                                </m:fPr>
                                <m:num>
                                  <m:r>
                                    <a:rPr lang="en-US" sz="2000" i="1">
                                      <a:latin typeface="Cambria Math" panose="02040503050406030204" pitchFamily="18" charset="0"/>
                                    </a:rPr>
                                    <m:t>𝐼𝐼</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≥1)</m:t>
                                  </m:r>
                                </m:num>
                                <m:den>
                                  <m:r>
                                    <m:rPr>
                                      <m:sty m:val="p"/>
                                    </m:rPr>
                                    <a:rPr lang="en-US" sz="2000" i="1">
                                      <a:latin typeface="Cambria Math" panose="02040503050406030204" pitchFamily="18" charset="0"/>
                                    </a:rPr>
                                    <m:t>max</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 1)</m:t>
                                  </m:r>
                                </m:den>
                              </m:f>
                            </m:e>
                          </m:nary>
                        </m:e>
                      </m:nary>
                    </m:oMath>
                  </m:oMathPara>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Sup>
                      <m:sSubSupPr>
                        <m:ctrlPr>
                          <a:rPr lang="en-US" sz="2000" i="1" smtClean="0">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chứa</a:t>
                </a:r>
                <a:r>
                  <a:rPr lang="en-US" sz="2000" dirty="0"/>
                  <a:t> </a:t>
                </a:r>
                <a:r>
                  <a:rPr lang="en-US" sz="2000" dirty="0" err="1"/>
                  <a:t>ký</a:t>
                </a:r>
                <a:r>
                  <a:rPr lang="en-US" sz="2000" dirty="0"/>
                  <a:t> </a:t>
                </a:r>
                <a:r>
                  <a:rPr lang="en-US" sz="2000" dirty="0" err="1"/>
                  <a:t>tự</a:t>
                </a:r>
                <a:r>
                  <a:rPr lang="en-US" sz="2000" dirty="0"/>
                  <a:t> </a:t>
                </a:r>
                <a:r>
                  <a:rPr lang="en-US" sz="2000" dirty="0" err="1"/>
                  <a:t>thứ</a:t>
                </a:r>
                <a:r>
                  <a:rPr lang="en-US" sz="2000" dirty="0"/>
                  <a:t> k </a:t>
                </a:r>
                <a:r>
                  <a:rPr lang="en-US" sz="2000" dirty="0" err="1"/>
                  <a:t>trong</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m:t>
                        </m:r>
                      </m:sub>
                    </m:sSub>
                  </m:oMath>
                </a14:m>
                <a:r>
                  <a:rPr lang="en-US" sz="2000" dirty="0"/>
                  <a:t>.</a:t>
                </a:r>
              </a:p>
              <a:p>
                <a:endParaRPr lang="en-US" sz="2000" dirty="0"/>
              </a:p>
              <a:p>
                <a:pPr marL="342900" indent="-342900">
                  <a:buFont typeface="Arial" panose="020B0604020202020204" pitchFamily="34" charset="0"/>
                  <a:buChar char="•"/>
                </a:pPr>
                <a14:m>
                  <m:oMath xmlns:m="http://schemas.openxmlformats.org/officeDocument/2006/math">
                    <m:sSubSup>
                      <m:sSubSupPr>
                        <m:ctrlPr>
                          <a:rPr lang="en-US" sz="2000" i="1" smtClean="0">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chứa</a:t>
                </a:r>
                <a:r>
                  <a:rPr lang="en-US" sz="2000" dirty="0"/>
                  <a:t> PCC </a:t>
                </a:r>
                <a:r>
                  <a:rPr lang="en-US" sz="2000" dirty="0" err="1"/>
                  <a:t>thứ</a:t>
                </a:r>
                <a:r>
                  <a:rPr lang="en-US" sz="2000" dirty="0"/>
                  <a:t> k </a:t>
                </a:r>
                <a:r>
                  <a:rPr lang="en-US" sz="2000" dirty="0" err="1"/>
                  <a:t>trong</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m:t>
                        </m:r>
                      </m:sub>
                    </m:sSub>
                  </m:oMath>
                </a14:m>
                <a:r>
                  <a:rPr lang="en-US" sz="2000" dirty="0"/>
                  <a:t>.</a:t>
                </a:r>
              </a:p>
            </p:txBody>
          </p:sp>
        </mc:Choice>
        <mc:Fallback xmlns="">
          <p:sp>
            <p:nvSpPr>
              <p:cNvPr id="17" name="TextBox 16">
                <a:extLst>
                  <a:ext uri="{FF2B5EF4-FFF2-40B4-BE49-F238E27FC236}">
                    <a16:creationId xmlns:a16="http://schemas.microsoft.com/office/drawing/2014/main" id="{5EBBE20C-D13E-E043-ACAF-C7B3AC61F44D}"/>
                  </a:ext>
                </a:extLst>
              </p:cNvPr>
              <p:cNvSpPr txBox="1">
                <a:spLocks noRot="1" noChangeAspect="1" noMove="1" noResize="1" noEditPoints="1" noAdjustHandles="1" noChangeArrowheads="1" noChangeShapeType="1" noTextEdit="1"/>
              </p:cNvSpPr>
              <p:nvPr/>
            </p:nvSpPr>
            <p:spPr>
              <a:xfrm>
                <a:off x="3307079" y="2092414"/>
                <a:ext cx="5577840" cy="3424142"/>
              </a:xfrm>
              <a:prstGeom prst="rect">
                <a:avLst/>
              </a:prstGeom>
              <a:blipFill>
                <a:blip r:embed="rId3"/>
                <a:stretch>
                  <a:fillRect l="-874" r="-109" b="-21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1C10A94-E8D4-F76F-5D6C-5BF6C27DD017}"/>
              </a:ext>
            </a:extLst>
          </p:cNvPr>
          <p:cNvPicPr>
            <a:picLocks noChangeAspect="1"/>
          </p:cNvPicPr>
          <p:nvPr/>
        </p:nvPicPr>
        <p:blipFill>
          <a:blip r:embed="rId4"/>
          <a:stretch>
            <a:fillRect/>
          </a:stretch>
        </p:blipFill>
        <p:spPr>
          <a:xfrm>
            <a:off x="3307080" y="2159947"/>
            <a:ext cx="5577840" cy="136970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3FFCE8-FF60-7140-7DB5-D3BCDBB5233F}"/>
                  </a:ext>
                </a:extLst>
              </p:cNvPr>
              <p:cNvSpPr txBox="1"/>
              <p:nvPr/>
            </p:nvSpPr>
            <p:spPr>
              <a:xfrm>
                <a:off x="3449186" y="1970812"/>
                <a:ext cx="5293629" cy="291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𝑇𝑜𝑡𝑎𝑙𝑁𝑢</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𝑚</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oMath>
                  </m:oMathPara>
                </a14:m>
                <a:endParaRPr lang="en-US" sz="2000" b="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𝑇𝑜𝑡𝑎𝑙𝑁𝑢</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𝑚</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oMath>
                  </m:oMathPara>
                </a14:m>
                <a:endParaRPr lang="en-US" sz="2000" b="0" dirty="0"/>
              </a:p>
              <a:p>
                <a:pPr marL="342900" indent="-342900">
                  <a:buFont typeface="Arial" panose="020B0604020202020204" pitchFamily="34" charset="0"/>
                  <a:buChar char="•"/>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oMath>
                </a14:m>
                <a:r>
                  <a:rPr lang="en-US" sz="2000" dirty="0"/>
                  <a:t>: </a:t>
                </a:r>
                <a:r>
                  <a:rPr lang="en-US" sz="2000" dirty="0" err="1"/>
                  <a:t>Số</a:t>
                </a:r>
                <a:r>
                  <a:rPr lang="en-US" sz="2000" dirty="0"/>
                  <a:t> </a:t>
                </a:r>
                <a:r>
                  <a:rPr lang="en-US" sz="2000" dirty="0" err="1"/>
                  <a:t>lượng</a:t>
                </a:r>
                <a:r>
                  <a:rPr lang="en-US" sz="2000" dirty="0"/>
                  <a:t> </a:t>
                </a:r>
                <a:r>
                  <a:rPr lang="en-US" sz="2000" dirty="0" err="1"/>
                  <a:t>ký</a:t>
                </a:r>
                <a:r>
                  <a:rPr lang="en-US" sz="2000" dirty="0"/>
                  <a:t> </a:t>
                </a:r>
                <a:r>
                  <a:rPr lang="en-US" sz="2000" dirty="0" err="1"/>
                  <a:t>tự</a:t>
                </a:r>
                <a:r>
                  <a:rPr lang="en-US" sz="2000" dirty="0"/>
                  <a:t> </a:t>
                </a:r>
                <a:r>
                  <a:rPr lang="en-US" sz="2000" dirty="0" err="1"/>
                  <a:t>trong</a:t>
                </a:r>
                <a:r>
                  <a:rPr lang="en-US" sz="2000" dirty="0"/>
                  <a:t> </a:t>
                </a:r>
                <a:r>
                  <a:rPr lang="en-US" sz="2000" dirty="0" err="1"/>
                  <a:t>nhãn</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endParaRPr lang="en-US" sz="2000" b="0" dirty="0"/>
              </a:p>
              <a:p>
                <a:pPr marL="342900" indent="-342900">
                  <a:buFont typeface="Arial" panose="020B0604020202020204" pitchFamily="34" charset="0"/>
                  <a:buChar char="•"/>
                </a:pP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𝑙</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oMath>
                </a14:m>
                <a:r>
                  <a:rPr lang="en-US" sz="2000" dirty="0"/>
                  <a:t>: </a:t>
                </a:r>
                <a:r>
                  <a:rPr lang="en-US" sz="2000" dirty="0" err="1"/>
                  <a:t>Số</a:t>
                </a:r>
                <a:r>
                  <a:rPr lang="en-US" sz="2000" dirty="0"/>
                  <a:t> </a:t>
                </a:r>
                <a:r>
                  <a:rPr lang="en-US" sz="2000" dirty="0" err="1"/>
                  <a:t>lượng</a:t>
                </a:r>
                <a:r>
                  <a:rPr lang="en-US" sz="2000" dirty="0"/>
                  <a:t> </a:t>
                </a:r>
                <a:r>
                  <a:rPr lang="en-US" sz="2000" dirty="0" err="1"/>
                  <a:t>ký</a:t>
                </a:r>
                <a:r>
                  <a:rPr lang="en-US" sz="2000" dirty="0"/>
                  <a:t> </a:t>
                </a:r>
                <a:r>
                  <a:rPr lang="en-US" sz="2000" dirty="0" err="1"/>
                  <a:t>tự</a:t>
                </a:r>
                <a:r>
                  <a:rPr lang="en-US" sz="2000" dirty="0"/>
                  <a:t> </a:t>
                </a:r>
                <a:r>
                  <a:rPr lang="en-US" sz="2000" dirty="0" err="1"/>
                  <a:t>trong</a:t>
                </a:r>
                <a:r>
                  <a:rPr lang="en-US" sz="2000" dirty="0"/>
                  <a:t> dự đoán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𝐷</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𝑇𝑜𝑡𝑎𝑙𝑁𝑢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r>
                        <a:rPr lang="en-US" sz="2000" i="1">
                          <a:latin typeface="Cambria Math" panose="02040503050406030204" pitchFamily="18" charset="0"/>
                        </a:rPr>
                        <m:t>=</m:t>
                      </m:r>
                      <m:r>
                        <a:rPr lang="en-US" sz="2000" b="0" i="1" smtClean="0">
                          <a:latin typeface="Cambria Math" panose="02040503050406030204" pitchFamily="18" charset="0"/>
                        </a:rPr>
                        <m:t>𝑟𝑜𝑢𝑛𝑑</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𝑤</m:t>
                              </m:r>
                            </m:num>
                            <m:den>
                              <m:r>
                                <a:rPr lang="en-US" sz="2000" b="0" i="1" smtClean="0">
                                  <a:latin typeface="Cambria Math" panose="02040503050406030204" pitchFamily="18" charset="0"/>
                                </a:rPr>
                                <m:t>h</m:t>
                              </m:r>
                            </m:den>
                          </m:f>
                        </m:e>
                      </m:d>
                    </m:oMath>
                  </m:oMathPara>
                </a14:m>
                <a:endParaRPr lang="en-US" sz="2000" b="0" dirty="0"/>
              </a:p>
              <a:p>
                <a:pPr marL="342900" indent="-342900">
                  <a:buFont typeface="Arial" panose="020B0604020202020204" pitchFamily="34" charset="0"/>
                  <a:buChar char="•"/>
                </a:pPr>
                <a:r>
                  <a:rPr lang="en-US" sz="2000" dirty="0"/>
                  <a:t>h: </a:t>
                </a:r>
                <a:r>
                  <a:rPr lang="en-US" sz="2000" dirty="0" err="1"/>
                  <a:t>chiều</a:t>
                </a:r>
                <a:r>
                  <a:rPr lang="en-US" sz="2000" dirty="0"/>
                  <a:t> </a:t>
                </a:r>
                <a:r>
                  <a:rPr lang="en-US" sz="2000" dirty="0" err="1"/>
                  <a:t>dài</a:t>
                </a:r>
                <a:r>
                  <a:rPr lang="en-US" sz="2000" dirty="0"/>
                  <a:t> </a:t>
                </a:r>
                <a:r>
                  <a:rPr lang="en-US" sz="2000" dirty="0" err="1"/>
                  <a:t>cạnh</a:t>
                </a:r>
                <a:r>
                  <a:rPr lang="en-US" sz="2000" dirty="0"/>
                  <a:t> </a:t>
                </a:r>
                <a:r>
                  <a:rPr lang="en-US" sz="2000" dirty="0" err="1"/>
                  <a:t>ngắn</a:t>
                </a:r>
                <a:r>
                  <a:rPr lang="en-US" sz="2000" dirty="0"/>
                  <a:t> </a:t>
                </a:r>
                <a:r>
                  <a:rPr lang="en-US" sz="2000" dirty="0" err="1"/>
                  <a:t>nhất</a:t>
                </a:r>
                <a:r>
                  <a:rPr lang="en-US" sz="2000" dirty="0"/>
                  <a:t> </a:t>
                </a:r>
                <a:r>
                  <a:rPr lang="en-US" sz="2000" dirty="0" err="1"/>
                  <a:t>của</a:t>
                </a:r>
                <a:r>
                  <a:rPr lang="en-US" sz="2000" dirty="0"/>
                  <a:t> bounding box</a:t>
                </a:r>
              </a:p>
              <a:p>
                <a:pPr marL="342900" indent="-342900">
                  <a:buFont typeface="Arial" panose="020B0604020202020204" pitchFamily="34" charset="0"/>
                  <a:buChar char="•"/>
                </a:pPr>
                <a:r>
                  <a:rPr lang="en-US" sz="2000" dirty="0"/>
                  <a:t>w: </a:t>
                </a:r>
                <a:r>
                  <a:rPr lang="en-US" sz="2000" dirty="0" err="1"/>
                  <a:t>chiều</a:t>
                </a:r>
                <a:r>
                  <a:rPr lang="en-US" sz="2000" dirty="0"/>
                  <a:t> </a:t>
                </a:r>
                <a:r>
                  <a:rPr lang="en-US" sz="2000" dirty="0" err="1"/>
                  <a:t>dài</a:t>
                </a:r>
                <a:r>
                  <a:rPr lang="en-US" sz="2000" dirty="0"/>
                  <a:t> </a:t>
                </a:r>
                <a:r>
                  <a:rPr lang="en-US" sz="2000" dirty="0" err="1"/>
                  <a:t>cạnh</a:t>
                </a:r>
                <a:r>
                  <a:rPr lang="en-US" sz="2000" dirty="0"/>
                  <a:t> </a:t>
                </a:r>
                <a:r>
                  <a:rPr lang="en-US" sz="2000" dirty="0" err="1"/>
                  <a:t>lớn</a:t>
                </a:r>
                <a:r>
                  <a:rPr lang="en-US" sz="2000" dirty="0"/>
                  <a:t> </a:t>
                </a:r>
                <a:r>
                  <a:rPr lang="en-US" sz="2000" dirty="0" err="1"/>
                  <a:t>nhất</a:t>
                </a:r>
                <a:r>
                  <a:rPr lang="en-US" sz="2000" dirty="0"/>
                  <a:t> </a:t>
                </a:r>
                <a:r>
                  <a:rPr lang="en-US" sz="2000" dirty="0" err="1"/>
                  <a:t>của</a:t>
                </a:r>
                <a:r>
                  <a:rPr lang="en-US" sz="2000" dirty="0"/>
                  <a:t> bounding box</a:t>
                </a:r>
                <a:endParaRPr lang="en-US" sz="2000" b="0" dirty="0"/>
              </a:p>
            </p:txBody>
          </p:sp>
        </mc:Choice>
        <mc:Fallback xmlns="">
          <p:sp>
            <p:nvSpPr>
              <p:cNvPr id="12" name="TextBox 11">
                <a:extLst>
                  <a:ext uri="{FF2B5EF4-FFF2-40B4-BE49-F238E27FC236}">
                    <a16:creationId xmlns:a16="http://schemas.microsoft.com/office/drawing/2014/main" id="{2A3FFCE8-FF60-7140-7DB5-D3BCDBB5233F}"/>
                  </a:ext>
                </a:extLst>
              </p:cNvPr>
              <p:cNvSpPr txBox="1">
                <a:spLocks noRot="1" noChangeAspect="1" noMove="1" noResize="1" noEditPoints="1" noAdjustHandles="1" noChangeArrowheads="1" noChangeShapeType="1" noTextEdit="1"/>
              </p:cNvSpPr>
              <p:nvPr/>
            </p:nvSpPr>
            <p:spPr>
              <a:xfrm>
                <a:off x="3449186" y="1970812"/>
                <a:ext cx="5293629" cy="2916376"/>
              </a:xfrm>
              <a:prstGeom prst="rect">
                <a:avLst/>
              </a:prstGeom>
              <a:blipFill>
                <a:blip r:embed="rId5"/>
                <a:stretch>
                  <a:fillRect l="-1037" r="-230" b="-2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FF706306-217E-55A9-D235-4E7343DCE035}"/>
                  </a:ext>
                </a:extLst>
              </p:cNvPr>
              <p:cNvGraphicFramePr>
                <a:graphicFrameLocks noGrp="1"/>
              </p:cNvGraphicFramePr>
              <p:nvPr/>
            </p:nvGraphicFramePr>
            <p:xfrm>
              <a:off x="936562" y="2415062"/>
              <a:ext cx="10318877" cy="3069276"/>
            </p:xfrm>
            <a:graphic>
              <a:graphicData uri="http://schemas.openxmlformats.org/drawingml/2006/table">
                <a:tbl>
                  <a:tblPr firstRow="1" firstCol="1" bandRow="1">
                    <a:tableStyleId>{5940675A-B579-460E-94D1-54222C63F5DA}</a:tableStyleId>
                  </a:tblPr>
                  <a:tblGrid>
                    <a:gridCol w="1343152">
                      <a:extLst>
                        <a:ext uri="{9D8B030D-6E8A-4147-A177-3AD203B41FA5}">
                          <a16:colId xmlns:a16="http://schemas.microsoft.com/office/drawing/2014/main" val="1950051361"/>
                        </a:ext>
                      </a:extLst>
                    </a:gridCol>
                    <a:gridCol w="965200">
                      <a:extLst>
                        <a:ext uri="{9D8B030D-6E8A-4147-A177-3AD203B41FA5}">
                          <a16:colId xmlns:a16="http://schemas.microsoft.com/office/drawing/2014/main" val="726600691"/>
                        </a:ext>
                      </a:extLst>
                    </a:gridCol>
                    <a:gridCol w="1572260">
                      <a:extLst>
                        <a:ext uri="{9D8B030D-6E8A-4147-A177-3AD203B41FA5}">
                          <a16:colId xmlns:a16="http://schemas.microsoft.com/office/drawing/2014/main" val="1474757607"/>
                        </a:ext>
                      </a:extLst>
                    </a:gridCol>
                    <a:gridCol w="423545">
                      <a:extLst>
                        <a:ext uri="{9D8B030D-6E8A-4147-A177-3AD203B41FA5}">
                          <a16:colId xmlns:a16="http://schemas.microsoft.com/office/drawing/2014/main" val="2293937247"/>
                        </a:ext>
                      </a:extLst>
                    </a:gridCol>
                    <a:gridCol w="1572260">
                      <a:extLst>
                        <a:ext uri="{9D8B030D-6E8A-4147-A177-3AD203B41FA5}">
                          <a16:colId xmlns:a16="http://schemas.microsoft.com/office/drawing/2014/main" val="3539502790"/>
                        </a:ext>
                      </a:extLst>
                    </a:gridCol>
                    <a:gridCol w="429260">
                      <a:extLst>
                        <a:ext uri="{9D8B030D-6E8A-4147-A177-3AD203B41FA5}">
                          <a16:colId xmlns:a16="http://schemas.microsoft.com/office/drawing/2014/main" val="1318844691"/>
                        </a:ext>
                      </a:extLst>
                    </a:gridCol>
                    <a:gridCol w="1572260">
                      <a:extLst>
                        <a:ext uri="{9D8B030D-6E8A-4147-A177-3AD203B41FA5}">
                          <a16:colId xmlns:a16="http://schemas.microsoft.com/office/drawing/2014/main" val="2794676947"/>
                        </a:ext>
                      </a:extLst>
                    </a:gridCol>
                    <a:gridCol w="434340">
                      <a:extLst>
                        <a:ext uri="{9D8B030D-6E8A-4147-A177-3AD203B41FA5}">
                          <a16:colId xmlns:a16="http://schemas.microsoft.com/office/drawing/2014/main" val="60965742"/>
                        </a:ext>
                      </a:extLst>
                    </a:gridCol>
                    <a:gridCol w="1572260">
                      <a:extLst>
                        <a:ext uri="{9D8B030D-6E8A-4147-A177-3AD203B41FA5}">
                          <a16:colId xmlns:a16="http://schemas.microsoft.com/office/drawing/2014/main" val="197694150"/>
                        </a:ext>
                      </a:extLst>
                    </a:gridCol>
                    <a:gridCol w="434340">
                      <a:extLst>
                        <a:ext uri="{9D8B030D-6E8A-4147-A177-3AD203B41FA5}">
                          <a16:colId xmlns:a16="http://schemas.microsoft.com/office/drawing/2014/main" val="3021257570"/>
                        </a:ext>
                      </a:extLst>
                    </a:gridCol>
                  </a:tblGrid>
                  <a:tr h="0">
                    <a:tc rowSpan="2" gridSpan="2">
                      <a:txBody>
                        <a:bodyPr/>
                        <a:lstStyle/>
                        <a:p>
                          <a:pPr marL="0" marR="0" algn="ctr">
                            <a:lnSpc>
                              <a:spcPct val="107000"/>
                            </a:lnSpc>
                            <a:spcBef>
                              <a:spcPts val="0"/>
                            </a:spcBef>
                            <a:spcAft>
                              <a:spcPts val="0"/>
                            </a:spcAft>
                          </a:pPr>
                          <a:r>
                            <a:rPr lang="en-US" sz="1800" b="1" dirty="0">
                              <a:effectLst/>
                            </a:rPr>
                            <a:t>Evaluation</a:t>
                          </a:r>
                        </a:p>
                        <a:p>
                          <a:pPr marL="0" marR="0" algn="ctr">
                            <a:lnSpc>
                              <a:spcPct val="107000"/>
                            </a:lnSpc>
                            <a:spcBef>
                              <a:spcPts val="0"/>
                            </a:spcBef>
                            <a:spcAft>
                              <a:spcPts val="0"/>
                            </a:spcAft>
                          </a:pPr>
                          <a:r>
                            <a:rPr lang="en-US" sz="1800" b="1" dirty="0">
                              <a:effectLst/>
                            </a:rPr>
                            <a:t> </a:t>
                          </a:r>
                          <a:endParaRPr lang="en-US" sz="1800" b="1" dirty="0">
                            <a:effectLst/>
                            <a:latin typeface="Calibri (Body)"/>
                            <a:cs typeface="Times New Roman" panose="02020603050405020304" pitchFamily="18" charset="0"/>
                          </a:endParaRPr>
                        </a:p>
                      </a:txBody>
                      <a:tcPr marL="68580" marR="68580" marT="0" marB="0"/>
                    </a:tc>
                    <a:tc rowSpan="2" hMerge="1">
                      <a:txBody>
                        <a:bodyPr/>
                        <a:lstStyle/>
                        <a:p>
                          <a:endParaRPr lang="en-US"/>
                        </a:p>
                      </a:txBody>
                      <a:tcPr/>
                    </a:tc>
                    <a:tc gridSpan="4">
                      <a:txBody>
                        <a:bodyPr/>
                        <a:lstStyle/>
                        <a:p>
                          <a:pPr marL="0" marR="0" algn="ctr">
                            <a:lnSpc>
                              <a:spcPct val="107000"/>
                            </a:lnSpc>
                            <a:spcBef>
                              <a:spcPts val="0"/>
                            </a:spcBef>
                            <a:spcAft>
                              <a:spcPts val="0"/>
                            </a:spcAft>
                          </a:pPr>
                          <a:r>
                            <a:rPr lang="en-US" sz="1800" b="1" dirty="0">
                              <a:effectLst/>
                            </a:rPr>
                            <a:t>Detection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800" b="1">
                              <a:effectLst/>
                            </a:rPr>
                            <a:t>End-to-end</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8979531"/>
                      </a:ext>
                    </a:extLst>
                  </a:tr>
                  <a:tr h="0">
                    <a:tc gridSpan="2" vMerge="1">
                      <a:txBody>
                        <a:bodyPr/>
                        <a:lstStyle/>
                        <a:p>
                          <a:pPr marL="0" marR="0" algn="ctr">
                            <a:lnSpc>
                              <a:spcPct val="107000"/>
                            </a:lnSpc>
                            <a:spcBef>
                              <a:spcPts val="0"/>
                            </a:spcBef>
                            <a:spcAft>
                              <a:spcPts val="0"/>
                            </a:spcAft>
                          </a:pPr>
                          <a:r>
                            <a:rPr lang="en-US" sz="1800" b="1" dirty="0">
                              <a:effectLst/>
                            </a:rPr>
                            <a:t> </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v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Recall</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Precision</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Recall</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Precision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30815452"/>
                      </a:ext>
                    </a:extLst>
                  </a:tr>
                  <a:tr h="605833">
                    <a:tc>
                      <a:txBody>
                        <a:bodyPr/>
                        <a:lstStyle/>
                        <a:p>
                          <a:pPr marL="0" marR="0" algn="ctr">
                            <a:lnSpc>
                              <a:spcPct val="107000"/>
                            </a:lnSpc>
                            <a:spcBef>
                              <a:spcPts val="0"/>
                            </a:spcBef>
                            <a:spcAft>
                              <a:spcPts val="0"/>
                            </a:spcAft>
                          </a:pPr>
                          <a:r>
                            <a:rPr lang="en-US" sz="1800" b="1" dirty="0">
                              <a:effectLst/>
                            </a:rPr>
                            <a:t>Split</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5491015"/>
                      </a:ext>
                    </a:extLst>
                  </a:tr>
                  <a:tr h="648313">
                    <a:tc>
                      <a:txBody>
                        <a:bodyPr/>
                        <a:lstStyle/>
                        <a:p>
                          <a:pPr marL="0" marR="0" algn="ctr">
                            <a:lnSpc>
                              <a:spcPct val="107000"/>
                            </a:lnSpc>
                            <a:spcBef>
                              <a:spcPts val="0"/>
                            </a:spcBef>
                            <a:spcAft>
                              <a:spcPts val="0"/>
                            </a:spcAft>
                          </a:pPr>
                          <a:r>
                            <a:rPr lang="en-US" sz="1800" b="1" dirty="0">
                              <a:effectLst/>
                            </a:rPr>
                            <a:t>Merge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2155357"/>
                      </a:ext>
                    </a:extLst>
                  </a:tr>
                  <a:tr h="617162">
                    <a:tc>
                      <a:txBody>
                        <a:bodyPr/>
                        <a:lstStyle/>
                        <a:p>
                          <a:pPr marL="0" marR="0" algn="ctr">
                            <a:lnSpc>
                              <a:spcPct val="107000"/>
                            </a:lnSpc>
                            <a:spcBef>
                              <a:spcPts val="0"/>
                            </a:spcBef>
                            <a:spcAft>
                              <a:spcPts val="0"/>
                            </a:spcAft>
                          </a:pPr>
                          <a:r>
                            <a:rPr lang="en-US" sz="1800" b="1" dirty="0">
                              <a:effectLst/>
                            </a:rPr>
                            <a:t>Overlapping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4</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4</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8</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4−0</m:t>
                                    </m:r>
                                  </m:num>
                                  <m:den>
                                    <m:r>
                                      <a:rPr lang="en-US" sz="1800">
                                        <a:effectLst/>
                                        <a:latin typeface="Cambria Math" panose="02040503050406030204" pitchFamily="18" charset="0"/>
                                      </a:rPr>
                                      <m:t>4</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1−0</m:t>
                                    </m:r>
                                  </m:num>
                                  <m:den>
                                    <m:r>
                                      <a:rPr lang="en-US" sz="1800">
                                        <a:effectLst/>
                                        <a:latin typeface="Cambria Math" panose="02040503050406030204" pitchFamily="18" charset="0"/>
                                      </a:rPr>
                                      <m:t>4</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8</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5910840"/>
                      </a:ext>
                    </a:extLst>
                  </a:tr>
                  <a:tr h="623991">
                    <a:tc>
                      <a:txBody>
                        <a:bodyPr/>
                        <a:lstStyle/>
                        <a:p>
                          <a:pPr marL="0" marR="0" algn="ctr">
                            <a:lnSpc>
                              <a:spcPct val="107000"/>
                            </a:lnSpc>
                            <a:spcBef>
                              <a:spcPts val="0"/>
                            </a:spcBef>
                            <a:spcAft>
                              <a:spcPts val="0"/>
                            </a:spcAft>
                          </a:pPr>
                          <a:r>
                            <a:rPr lang="en-US" sz="1800" b="1" dirty="0">
                              <a:effectLst/>
                            </a:rPr>
                            <a:t>Missing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9464179"/>
                      </a:ext>
                    </a:extLst>
                  </a:tr>
                </a:tbl>
              </a:graphicData>
            </a:graphic>
          </p:graphicFrame>
        </mc:Choice>
        <mc:Fallback xmlns="">
          <p:graphicFrame>
            <p:nvGraphicFramePr>
              <p:cNvPr id="32" name="Table 31">
                <a:extLst>
                  <a:ext uri="{FF2B5EF4-FFF2-40B4-BE49-F238E27FC236}">
                    <a16:creationId xmlns:a16="http://schemas.microsoft.com/office/drawing/2014/main" id="{FF706306-217E-55A9-D235-4E7343DCE035}"/>
                  </a:ext>
                </a:extLst>
              </p:cNvPr>
              <p:cNvGraphicFramePr>
                <a:graphicFrameLocks noGrp="1"/>
              </p:cNvGraphicFramePr>
              <p:nvPr>
                <p:extLst>
                  <p:ext uri="{D42A27DB-BD31-4B8C-83A1-F6EECF244321}">
                    <p14:modId xmlns:p14="http://schemas.microsoft.com/office/powerpoint/2010/main" val="501920956"/>
                  </p:ext>
                </p:extLst>
              </p:nvPr>
            </p:nvGraphicFramePr>
            <p:xfrm>
              <a:off x="936562" y="2415062"/>
              <a:ext cx="10318877" cy="3069276"/>
            </p:xfrm>
            <a:graphic>
              <a:graphicData uri="http://schemas.openxmlformats.org/drawingml/2006/table">
                <a:tbl>
                  <a:tblPr firstRow="1" firstCol="1" bandRow="1">
                    <a:tableStyleId>{5940675A-B579-460E-94D1-54222C63F5DA}</a:tableStyleId>
                  </a:tblPr>
                  <a:tblGrid>
                    <a:gridCol w="1343152">
                      <a:extLst>
                        <a:ext uri="{9D8B030D-6E8A-4147-A177-3AD203B41FA5}">
                          <a16:colId xmlns:a16="http://schemas.microsoft.com/office/drawing/2014/main" val="1950051361"/>
                        </a:ext>
                      </a:extLst>
                    </a:gridCol>
                    <a:gridCol w="965200">
                      <a:extLst>
                        <a:ext uri="{9D8B030D-6E8A-4147-A177-3AD203B41FA5}">
                          <a16:colId xmlns:a16="http://schemas.microsoft.com/office/drawing/2014/main" val="726600691"/>
                        </a:ext>
                      </a:extLst>
                    </a:gridCol>
                    <a:gridCol w="1572260">
                      <a:extLst>
                        <a:ext uri="{9D8B030D-6E8A-4147-A177-3AD203B41FA5}">
                          <a16:colId xmlns:a16="http://schemas.microsoft.com/office/drawing/2014/main" val="1474757607"/>
                        </a:ext>
                      </a:extLst>
                    </a:gridCol>
                    <a:gridCol w="423545">
                      <a:extLst>
                        <a:ext uri="{9D8B030D-6E8A-4147-A177-3AD203B41FA5}">
                          <a16:colId xmlns:a16="http://schemas.microsoft.com/office/drawing/2014/main" val="2293937247"/>
                        </a:ext>
                      </a:extLst>
                    </a:gridCol>
                    <a:gridCol w="1572260">
                      <a:extLst>
                        <a:ext uri="{9D8B030D-6E8A-4147-A177-3AD203B41FA5}">
                          <a16:colId xmlns:a16="http://schemas.microsoft.com/office/drawing/2014/main" val="3539502790"/>
                        </a:ext>
                      </a:extLst>
                    </a:gridCol>
                    <a:gridCol w="429260">
                      <a:extLst>
                        <a:ext uri="{9D8B030D-6E8A-4147-A177-3AD203B41FA5}">
                          <a16:colId xmlns:a16="http://schemas.microsoft.com/office/drawing/2014/main" val="1318844691"/>
                        </a:ext>
                      </a:extLst>
                    </a:gridCol>
                    <a:gridCol w="1572260">
                      <a:extLst>
                        <a:ext uri="{9D8B030D-6E8A-4147-A177-3AD203B41FA5}">
                          <a16:colId xmlns:a16="http://schemas.microsoft.com/office/drawing/2014/main" val="2794676947"/>
                        </a:ext>
                      </a:extLst>
                    </a:gridCol>
                    <a:gridCol w="434340">
                      <a:extLst>
                        <a:ext uri="{9D8B030D-6E8A-4147-A177-3AD203B41FA5}">
                          <a16:colId xmlns:a16="http://schemas.microsoft.com/office/drawing/2014/main" val="60965742"/>
                        </a:ext>
                      </a:extLst>
                    </a:gridCol>
                    <a:gridCol w="1572260">
                      <a:extLst>
                        <a:ext uri="{9D8B030D-6E8A-4147-A177-3AD203B41FA5}">
                          <a16:colId xmlns:a16="http://schemas.microsoft.com/office/drawing/2014/main" val="197694150"/>
                        </a:ext>
                      </a:extLst>
                    </a:gridCol>
                    <a:gridCol w="434340">
                      <a:extLst>
                        <a:ext uri="{9D8B030D-6E8A-4147-A177-3AD203B41FA5}">
                          <a16:colId xmlns:a16="http://schemas.microsoft.com/office/drawing/2014/main" val="3021257570"/>
                        </a:ext>
                      </a:extLst>
                    </a:gridCol>
                  </a:tblGrid>
                  <a:tr h="280480">
                    <a:tc rowSpan="2" gridSpan="2">
                      <a:txBody>
                        <a:bodyPr/>
                        <a:lstStyle/>
                        <a:p>
                          <a:pPr marL="0" marR="0" algn="ctr">
                            <a:lnSpc>
                              <a:spcPct val="107000"/>
                            </a:lnSpc>
                            <a:spcBef>
                              <a:spcPts val="0"/>
                            </a:spcBef>
                            <a:spcAft>
                              <a:spcPts val="0"/>
                            </a:spcAft>
                          </a:pPr>
                          <a:r>
                            <a:rPr lang="en-US" sz="1800" b="1" dirty="0">
                              <a:effectLst/>
                            </a:rPr>
                            <a:t>Evaluation</a:t>
                          </a:r>
                        </a:p>
                        <a:p>
                          <a:pPr marL="0" marR="0" algn="ctr">
                            <a:lnSpc>
                              <a:spcPct val="107000"/>
                            </a:lnSpc>
                            <a:spcBef>
                              <a:spcPts val="0"/>
                            </a:spcBef>
                            <a:spcAft>
                              <a:spcPts val="0"/>
                            </a:spcAft>
                          </a:pPr>
                          <a:r>
                            <a:rPr lang="en-US" sz="1800" b="1" dirty="0">
                              <a:effectLst/>
                            </a:rPr>
                            <a:t> </a:t>
                          </a:r>
                          <a:endParaRPr lang="en-US" sz="1800" b="1" dirty="0">
                            <a:effectLst/>
                            <a:latin typeface="Calibri (Body)"/>
                            <a:cs typeface="Times New Roman" panose="02020603050405020304" pitchFamily="18" charset="0"/>
                          </a:endParaRPr>
                        </a:p>
                      </a:txBody>
                      <a:tcPr marL="68580" marR="68580" marT="0" marB="0"/>
                    </a:tc>
                    <a:tc rowSpan="2" hMerge="1">
                      <a:txBody>
                        <a:bodyPr/>
                        <a:lstStyle/>
                        <a:p>
                          <a:endParaRPr lang="en-US"/>
                        </a:p>
                      </a:txBody>
                      <a:tcPr/>
                    </a:tc>
                    <a:tc gridSpan="4">
                      <a:txBody>
                        <a:bodyPr/>
                        <a:lstStyle/>
                        <a:p>
                          <a:pPr marL="0" marR="0" algn="ctr">
                            <a:lnSpc>
                              <a:spcPct val="107000"/>
                            </a:lnSpc>
                            <a:spcBef>
                              <a:spcPts val="0"/>
                            </a:spcBef>
                            <a:spcAft>
                              <a:spcPts val="0"/>
                            </a:spcAft>
                          </a:pPr>
                          <a:r>
                            <a:rPr lang="en-US" sz="1800" b="1" dirty="0">
                              <a:effectLst/>
                            </a:rPr>
                            <a:t>Detection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800" b="1">
                              <a:effectLst/>
                            </a:rPr>
                            <a:t>End-to-end</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8979531"/>
                      </a:ext>
                    </a:extLst>
                  </a:tr>
                  <a:tr h="293497">
                    <a:tc gridSpan="2" vMerge="1">
                      <a:txBody>
                        <a:bodyPr/>
                        <a:lstStyle/>
                        <a:p>
                          <a:pPr marL="0" marR="0" algn="ctr">
                            <a:lnSpc>
                              <a:spcPct val="107000"/>
                            </a:lnSpc>
                            <a:spcBef>
                              <a:spcPts val="0"/>
                            </a:spcBef>
                            <a:spcAft>
                              <a:spcPts val="0"/>
                            </a:spcAft>
                          </a:pPr>
                          <a:r>
                            <a:rPr lang="en-US" sz="1800" b="1" dirty="0">
                              <a:effectLst/>
                            </a:rPr>
                            <a:t> </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v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Recall</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Precision</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Recall</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Precision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30815452"/>
                      </a:ext>
                    </a:extLst>
                  </a:tr>
                  <a:tr h="605833">
                    <a:tc>
                      <a:txBody>
                        <a:bodyPr/>
                        <a:lstStyle/>
                        <a:p>
                          <a:pPr marL="0" marR="0" algn="ctr">
                            <a:lnSpc>
                              <a:spcPct val="107000"/>
                            </a:lnSpc>
                            <a:spcBef>
                              <a:spcPts val="0"/>
                            </a:spcBef>
                            <a:spcAft>
                              <a:spcPts val="0"/>
                            </a:spcAft>
                          </a:pPr>
                          <a:r>
                            <a:rPr lang="en-US" sz="1800" b="1" dirty="0">
                              <a:effectLst/>
                            </a:rPr>
                            <a:t>Split</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106000" r="-410465" b="-312000"/>
                          </a:stretch>
                        </a:blipFill>
                      </a:tcPr>
                    </a:tc>
                    <a:tc>
                      <a:txBody>
                        <a:bodyPr/>
                        <a:lstStyle/>
                        <a:p>
                          <a:endParaRPr lang="en-US"/>
                        </a:p>
                      </a:txBody>
                      <a:tcPr marL="68580" marR="68580" marT="0" marB="0">
                        <a:blipFill>
                          <a:blip r:embed="rId6"/>
                          <a:stretch>
                            <a:fillRect l="-911429" t="-106000" r="-1412857" b="-312000"/>
                          </a:stretch>
                        </a:blipFill>
                      </a:tcPr>
                    </a:tc>
                    <a:tc>
                      <a:txBody>
                        <a:bodyPr/>
                        <a:lstStyle/>
                        <a:p>
                          <a:endParaRPr lang="en-US"/>
                        </a:p>
                      </a:txBody>
                      <a:tcPr marL="68580" marR="68580" marT="0" marB="0">
                        <a:blipFill>
                          <a:blip r:embed="rId6"/>
                          <a:stretch>
                            <a:fillRect l="-274419" t="-106000" r="-283333" b="-312000"/>
                          </a:stretch>
                        </a:blipFill>
                      </a:tcPr>
                    </a:tc>
                    <a:tc>
                      <a:txBody>
                        <a:bodyPr/>
                        <a:lstStyle/>
                        <a:p>
                          <a:endParaRPr lang="en-US"/>
                        </a:p>
                      </a:txBody>
                      <a:tcPr marL="68580" marR="68580" marT="0" marB="0">
                        <a:blipFill>
                          <a:blip r:embed="rId6"/>
                          <a:stretch>
                            <a:fillRect l="-1380000" t="-106000" r="-944286" b="-312000"/>
                          </a:stretch>
                        </a:blipFill>
                      </a:tcPr>
                    </a:tc>
                    <a:tc>
                      <a:txBody>
                        <a:bodyPr/>
                        <a:lstStyle/>
                        <a:p>
                          <a:endParaRPr lang="en-US"/>
                        </a:p>
                      </a:txBody>
                      <a:tcPr marL="68580" marR="68580" marT="0" marB="0">
                        <a:blipFill>
                          <a:blip r:embed="rId6"/>
                          <a:stretch>
                            <a:fillRect l="-401550" t="-106000" r="-156202" b="-312000"/>
                          </a:stretch>
                        </a:blipFill>
                      </a:tcPr>
                    </a:tc>
                    <a:tc>
                      <a:txBody>
                        <a:bodyPr/>
                        <a:lstStyle/>
                        <a:p>
                          <a:endParaRPr lang="en-US"/>
                        </a:p>
                      </a:txBody>
                      <a:tcPr marL="68580" marR="68580" marT="0" marB="0">
                        <a:blipFill>
                          <a:blip r:embed="rId6"/>
                          <a:stretch>
                            <a:fillRect l="-1797222" t="-106000" r="-459722" b="-312000"/>
                          </a:stretch>
                        </a:blipFill>
                      </a:tcPr>
                    </a:tc>
                    <a:tc>
                      <a:txBody>
                        <a:bodyPr/>
                        <a:lstStyle/>
                        <a:p>
                          <a:endParaRPr lang="en-US"/>
                        </a:p>
                      </a:txBody>
                      <a:tcPr marL="68580" marR="68580" marT="0" marB="0">
                        <a:blipFill>
                          <a:blip r:embed="rId6"/>
                          <a:stretch>
                            <a:fillRect l="-529457" t="-106000" r="-28295" b="-312000"/>
                          </a:stretch>
                        </a:blipFill>
                      </a:tcPr>
                    </a:tc>
                    <a:tc>
                      <a:txBody>
                        <a:bodyPr/>
                        <a:lstStyle/>
                        <a:p>
                          <a:endParaRPr lang="en-US"/>
                        </a:p>
                      </a:txBody>
                      <a:tcPr marL="68580" marR="68580" marT="0" marB="0">
                        <a:blipFill>
                          <a:blip r:embed="rId6"/>
                          <a:stretch>
                            <a:fillRect l="-2287324" t="-106000" r="-2817" b="-312000"/>
                          </a:stretch>
                        </a:blipFill>
                      </a:tcPr>
                    </a:tc>
                    <a:extLst>
                      <a:ext uri="{0D108BD9-81ED-4DB2-BD59-A6C34878D82A}">
                        <a16:rowId xmlns:a16="http://schemas.microsoft.com/office/drawing/2014/main" val="4155491015"/>
                      </a:ext>
                    </a:extLst>
                  </a:tr>
                  <a:tr h="648313">
                    <a:tc>
                      <a:txBody>
                        <a:bodyPr/>
                        <a:lstStyle/>
                        <a:p>
                          <a:pPr marL="0" marR="0" algn="ctr">
                            <a:lnSpc>
                              <a:spcPct val="107000"/>
                            </a:lnSpc>
                            <a:spcBef>
                              <a:spcPts val="0"/>
                            </a:spcBef>
                            <a:spcAft>
                              <a:spcPts val="0"/>
                            </a:spcAft>
                          </a:pPr>
                          <a:r>
                            <a:rPr lang="en-US" sz="1800" b="1" dirty="0">
                              <a:effectLst/>
                            </a:rPr>
                            <a:t>Merge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194340" r="-410465" b="-194340"/>
                          </a:stretch>
                        </a:blipFill>
                      </a:tcPr>
                    </a:tc>
                    <a:tc>
                      <a:txBody>
                        <a:bodyPr/>
                        <a:lstStyle/>
                        <a:p>
                          <a:endParaRPr lang="en-US"/>
                        </a:p>
                      </a:txBody>
                      <a:tcPr marL="68580" marR="68580" marT="0" marB="0">
                        <a:blipFill>
                          <a:blip r:embed="rId6"/>
                          <a:stretch>
                            <a:fillRect l="-911429" t="-194340" r="-1412857" b="-194340"/>
                          </a:stretch>
                        </a:blipFill>
                      </a:tcPr>
                    </a:tc>
                    <a:tc>
                      <a:txBody>
                        <a:bodyPr/>
                        <a:lstStyle/>
                        <a:p>
                          <a:endParaRPr lang="en-US"/>
                        </a:p>
                      </a:txBody>
                      <a:tcPr marL="68580" marR="68580" marT="0" marB="0">
                        <a:blipFill>
                          <a:blip r:embed="rId6"/>
                          <a:stretch>
                            <a:fillRect l="-274419" t="-194340" r="-283333" b="-194340"/>
                          </a:stretch>
                        </a:blipFill>
                      </a:tcPr>
                    </a:tc>
                    <a:tc>
                      <a:txBody>
                        <a:bodyPr/>
                        <a:lstStyle/>
                        <a:p>
                          <a:endParaRPr lang="en-US"/>
                        </a:p>
                      </a:txBody>
                      <a:tcPr marL="68580" marR="68580" marT="0" marB="0">
                        <a:blipFill>
                          <a:blip r:embed="rId6"/>
                          <a:stretch>
                            <a:fillRect l="-1380000" t="-194340" r="-944286" b="-194340"/>
                          </a:stretch>
                        </a:blipFill>
                      </a:tcPr>
                    </a:tc>
                    <a:tc>
                      <a:txBody>
                        <a:bodyPr/>
                        <a:lstStyle/>
                        <a:p>
                          <a:endParaRPr lang="en-US"/>
                        </a:p>
                      </a:txBody>
                      <a:tcPr marL="68580" marR="68580" marT="0" marB="0">
                        <a:blipFill>
                          <a:blip r:embed="rId6"/>
                          <a:stretch>
                            <a:fillRect l="-401550" t="-194340" r="-156202" b="-194340"/>
                          </a:stretch>
                        </a:blipFill>
                      </a:tcPr>
                    </a:tc>
                    <a:tc>
                      <a:txBody>
                        <a:bodyPr/>
                        <a:lstStyle/>
                        <a:p>
                          <a:endParaRPr lang="en-US"/>
                        </a:p>
                      </a:txBody>
                      <a:tcPr marL="68580" marR="68580" marT="0" marB="0">
                        <a:blipFill>
                          <a:blip r:embed="rId6"/>
                          <a:stretch>
                            <a:fillRect l="-1797222" t="-194340" r="-459722" b="-194340"/>
                          </a:stretch>
                        </a:blipFill>
                      </a:tcPr>
                    </a:tc>
                    <a:tc>
                      <a:txBody>
                        <a:bodyPr/>
                        <a:lstStyle/>
                        <a:p>
                          <a:endParaRPr lang="en-US"/>
                        </a:p>
                      </a:txBody>
                      <a:tcPr marL="68580" marR="68580" marT="0" marB="0">
                        <a:blipFill>
                          <a:blip r:embed="rId6"/>
                          <a:stretch>
                            <a:fillRect l="-529457" t="-194340" r="-28295" b="-194340"/>
                          </a:stretch>
                        </a:blipFill>
                      </a:tcPr>
                    </a:tc>
                    <a:tc>
                      <a:txBody>
                        <a:bodyPr/>
                        <a:lstStyle/>
                        <a:p>
                          <a:endParaRPr lang="en-US"/>
                        </a:p>
                      </a:txBody>
                      <a:tcPr marL="68580" marR="68580" marT="0" marB="0">
                        <a:blipFill>
                          <a:blip r:embed="rId6"/>
                          <a:stretch>
                            <a:fillRect l="-2287324" t="-194340" r="-2817" b="-194340"/>
                          </a:stretch>
                        </a:blipFill>
                      </a:tcPr>
                    </a:tc>
                    <a:extLst>
                      <a:ext uri="{0D108BD9-81ED-4DB2-BD59-A6C34878D82A}">
                        <a16:rowId xmlns:a16="http://schemas.microsoft.com/office/drawing/2014/main" val="1662155357"/>
                      </a:ext>
                    </a:extLst>
                  </a:tr>
                  <a:tr h="617162">
                    <a:tc>
                      <a:txBody>
                        <a:bodyPr/>
                        <a:lstStyle/>
                        <a:p>
                          <a:pPr marL="0" marR="0" algn="ctr">
                            <a:lnSpc>
                              <a:spcPct val="107000"/>
                            </a:lnSpc>
                            <a:spcBef>
                              <a:spcPts val="0"/>
                            </a:spcBef>
                            <a:spcAft>
                              <a:spcPts val="0"/>
                            </a:spcAft>
                          </a:pPr>
                          <a:r>
                            <a:rPr lang="en-US" sz="1800" b="1" dirty="0">
                              <a:effectLst/>
                            </a:rPr>
                            <a:t>Overlapping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305882" r="-410465" b="-101961"/>
                          </a:stretch>
                        </a:blipFill>
                      </a:tcPr>
                    </a:tc>
                    <a:tc>
                      <a:txBody>
                        <a:bodyPr/>
                        <a:lstStyle/>
                        <a:p>
                          <a:endParaRPr lang="en-US"/>
                        </a:p>
                      </a:txBody>
                      <a:tcPr marL="68580" marR="68580" marT="0" marB="0">
                        <a:blipFill>
                          <a:blip r:embed="rId6"/>
                          <a:stretch>
                            <a:fillRect l="-911429" t="-305882" r="-1412857" b="-101961"/>
                          </a:stretch>
                        </a:blipFill>
                      </a:tcPr>
                    </a:tc>
                    <a:tc>
                      <a:txBody>
                        <a:bodyPr/>
                        <a:lstStyle/>
                        <a:p>
                          <a:endParaRPr lang="en-US"/>
                        </a:p>
                      </a:txBody>
                      <a:tcPr marL="68580" marR="68580" marT="0" marB="0">
                        <a:blipFill>
                          <a:blip r:embed="rId6"/>
                          <a:stretch>
                            <a:fillRect l="-274419" t="-305882" r="-283333" b="-101961"/>
                          </a:stretch>
                        </a:blipFill>
                      </a:tcPr>
                    </a:tc>
                    <a:tc>
                      <a:txBody>
                        <a:bodyPr/>
                        <a:lstStyle/>
                        <a:p>
                          <a:endParaRPr lang="en-US"/>
                        </a:p>
                      </a:txBody>
                      <a:tcPr marL="68580" marR="68580" marT="0" marB="0">
                        <a:blipFill>
                          <a:blip r:embed="rId6"/>
                          <a:stretch>
                            <a:fillRect l="-1380000" t="-305882" r="-944286" b="-101961"/>
                          </a:stretch>
                        </a:blipFill>
                      </a:tcPr>
                    </a:tc>
                    <a:tc>
                      <a:txBody>
                        <a:bodyPr/>
                        <a:lstStyle/>
                        <a:p>
                          <a:endParaRPr lang="en-US"/>
                        </a:p>
                      </a:txBody>
                      <a:tcPr marL="68580" marR="68580" marT="0" marB="0">
                        <a:blipFill>
                          <a:blip r:embed="rId6"/>
                          <a:stretch>
                            <a:fillRect l="-401550" t="-305882" r="-156202" b="-101961"/>
                          </a:stretch>
                        </a:blipFill>
                      </a:tcPr>
                    </a:tc>
                    <a:tc>
                      <a:txBody>
                        <a:bodyPr/>
                        <a:lstStyle/>
                        <a:p>
                          <a:endParaRPr lang="en-US"/>
                        </a:p>
                      </a:txBody>
                      <a:tcPr marL="68580" marR="68580" marT="0" marB="0">
                        <a:blipFill>
                          <a:blip r:embed="rId6"/>
                          <a:stretch>
                            <a:fillRect l="-1797222" t="-305882" r="-459722" b="-101961"/>
                          </a:stretch>
                        </a:blipFill>
                      </a:tcPr>
                    </a:tc>
                    <a:tc>
                      <a:txBody>
                        <a:bodyPr/>
                        <a:lstStyle/>
                        <a:p>
                          <a:endParaRPr lang="en-US"/>
                        </a:p>
                      </a:txBody>
                      <a:tcPr marL="68580" marR="68580" marT="0" marB="0">
                        <a:blipFill>
                          <a:blip r:embed="rId6"/>
                          <a:stretch>
                            <a:fillRect l="-529457" t="-305882" r="-28295" b="-101961"/>
                          </a:stretch>
                        </a:blipFill>
                      </a:tcPr>
                    </a:tc>
                    <a:tc>
                      <a:txBody>
                        <a:bodyPr/>
                        <a:lstStyle/>
                        <a:p>
                          <a:endParaRPr lang="en-US"/>
                        </a:p>
                      </a:txBody>
                      <a:tcPr marL="68580" marR="68580" marT="0" marB="0">
                        <a:blipFill>
                          <a:blip r:embed="rId6"/>
                          <a:stretch>
                            <a:fillRect l="-2287324" t="-305882" r="-2817" b="-101961"/>
                          </a:stretch>
                        </a:blipFill>
                      </a:tcPr>
                    </a:tc>
                    <a:extLst>
                      <a:ext uri="{0D108BD9-81ED-4DB2-BD59-A6C34878D82A}">
                        <a16:rowId xmlns:a16="http://schemas.microsoft.com/office/drawing/2014/main" val="2405910840"/>
                      </a:ext>
                    </a:extLst>
                  </a:tr>
                  <a:tr h="623991">
                    <a:tc>
                      <a:txBody>
                        <a:bodyPr/>
                        <a:lstStyle/>
                        <a:p>
                          <a:pPr marL="0" marR="0" algn="ctr">
                            <a:lnSpc>
                              <a:spcPct val="107000"/>
                            </a:lnSpc>
                            <a:spcBef>
                              <a:spcPts val="0"/>
                            </a:spcBef>
                            <a:spcAft>
                              <a:spcPts val="0"/>
                            </a:spcAft>
                          </a:pPr>
                          <a:r>
                            <a:rPr lang="en-US" sz="1800" b="1" dirty="0">
                              <a:effectLst/>
                            </a:rPr>
                            <a:t>Missing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405882" r="-410465" b="-1961"/>
                          </a:stretch>
                        </a:blipFill>
                      </a:tcPr>
                    </a:tc>
                    <a:tc>
                      <a:txBody>
                        <a:bodyPr/>
                        <a:lstStyle/>
                        <a:p>
                          <a:endParaRPr lang="en-US"/>
                        </a:p>
                      </a:txBody>
                      <a:tcPr marL="68580" marR="68580" marT="0" marB="0">
                        <a:blipFill>
                          <a:blip r:embed="rId6"/>
                          <a:stretch>
                            <a:fillRect l="-911429" t="-405882" r="-1412857" b="-1961"/>
                          </a:stretch>
                        </a:blipFill>
                      </a:tcPr>
                    </a:tc>
                    <a:tc>
                      <a:txBody>
                        <a:bodyPr/>
                        <a:lstStyle/>
                        <a:p>
                          <a:endParaRPr lang="en-US"/>
                        </a:p>
                      </a:txBody>
                      <a:tcPr marL="68580" marR="68580" marT="0" marB="0">
                        <a:blipFill>
                          <a:blip r:embed="rId6"/>
                          <a:stretch>
                            <a:fillRect l="-274419" t="-405882" r="-283333" b="-1961"/>
                          </a:stretch>
                        </a:blipFill>
                      </a:tcPr>
                    </a:tc>
                    <a:tc>
                      <a:txBody>
                        <a:bodyPr/>
                        <a:lstStyle/>
                        <a:p>
                          <a:endParaRPr lang="en-US"/>
                        </a:p>
                      </a:txBody>
                      <a:tcPr marL="68580" marR="68580" marT="0" marB="0">
                        <a:blipFill>
                          <a:blip r:embed="rId6"/>
                          <a:stretch>
                            <a:fillRect l="-1380000" t="-405882" r="-944286" b="-1961"/>
                          </a:stretch>
                        </a:blipFill>
                      </a:tcPr>
                    </a:tc>
                    <a:tc>
                      <a:txBody>
                        <a:bodyPr/>
                        <a:lstStyle/>
                        <a:p>
                          <a:endParaRPr lang="en-US"/>
                        </a:p>
                      </a:txBody>
                      <a:tcPr marL="68580" marR="68580" marT="0" marB="0">
                        <a:blipFill>
                          <a:blip r:embed="rId6"/>
                          <a:stretch>
                            <a:fillRect l="-401550" t="-405882" r="-156202" b="-1961"/>
                          </a:stretch>
                        </a:blipFill>
                      </a:tcPr>
                    </a:tc>
                    <a:tc>
                      <a:txBody>
                        <a:bodyPr/>
                        <a:lstStyle/>
                        <a:p>
                          <a:endParaRPr lang="en-US"/>
                        </a:p>
                      </a:txBody>
                      <a:tcPr marL="68580" marR="68580" marT="0" marB="0">
                        <a:blipFill>
                          <a:blip r:embed="rId6"/>
                          <a:stretch>
                            <a:fillRect l="-1797222" t="-405882" r="-459722" b="-1961"/>
                          </a:stretch>
                        </a:blipFill>
                      </a:tcPr>
                    </a:tc>
                    <a:tc>
                      <a:txBody>
                        <a:bodyPr/>
                        <a:lstStyle/>
                        <a:p>
                          <a:endParaRPr lang="en-US"/>
                        </a:p>
                      </a:txBody>
                      <a:tcPr marL="68580" marR="68580" marT="0" marB="0">
                        <a:blipFill>
                          <a:blip r:embed="rId6"/>
                          <a:stretch>
                            <a:fillRect l="-529457" t="-405882" r="-28295" b="-1961"/>
                          </a:stretch>
                        </a:blipFill>
                      </a:tcPr>
                    </a:tc>
                    <a:tc>
                      <a:txBody>
                        <a:bodyPr/>
                        <a:lstStyle/>
                        <a:p>
                          <a:endParaRPr lang="en-US"/>
                        </a:p>
                      </a:txBody>
                      <a:tcPr marL="68580" marR="68580" marT="0" marB="0">
                        <a:blipFill>
                          <a:blip r:embed="rId6"/>
                          <a:stretch>
                            <a:fillRect l="-2287324" t="-405882" r="-2817" b="-1961"/>
                          </a:stretch>
                        </a:blipFill>
                      </a:tcPr>
                    </a:tc>
                    <a:extLst>
                      <a:ext uri="{0D108BD9-81ED-4DB2-BD59-A6C34878D82A}">
                        <a16:rowId xmlns:a16="http://schemas.microsoft.com/office/drawing/2014/main" val="819464179"/>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8798975-247B-C0A8-ACFF-AE5F8137594A}"/>
                  </a:ext>
                </a:extLst>
              </p:cNvPr>
              <p:cNvSpPr txBox="1"/>
              <p:nvPr/>
            </p:nvSpPr>
            <p:spPr>
              <a:xfrm>
                <a:off x="3307079" y="2957779"/>
                <a:ext cx="5727850" cy="1693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𝐺𝑟𝑎𝑛𝑢𝑙𝑃𝑒𝑛𝑎𝑙𝑡𝑦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G</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oMath>
                  </m:oMathPara>
                </a14:m>
                <a:endParaRPr lang="en-US" sz="2000" b="0" dirty="0"/>
              </a:p>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𝐺𝑟𝑎𝑛𝑢𝑙𝑃𝑒𝑛𝑎𝑙𝑡𝑦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𝐷</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D</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oMath>
                  </m:oMathPara>
                </a14:m>
                <a:endParaRPr lang="en-US" sz="2000" dirty="0"/>
              </a:p>
              <a:p>
                <a:endParaRPr lang="en-US" sz="2000" b="0" dirty="0"/>
              </a:p>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G</m:t>
                        </m:r>
                      </m:e>
                      <m:sub>
                        <m:r>
                          <a:rPr lang="en-US" sz="2000" b="0" i="1" smtClean="0">
                            <a:latin typeface="Cambria Math" panose="02040503050406030204" pitchFamily="18" charset="0"/>
                          </a:rPr>
                          <m:t>𝑖</m:t>
                        </m:r>
                      </m:sub>
                    </m:sSub>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khớp</a:t>
                </a:r>
                <a:r>
                  <a:rPr lang="en-US" sz="2000" dirty="0"/>
                  <a:t> </a:t>
                </a:r>
                <a:r>
                  <a:rPr lang="en-US" sz="2000" dirty="0" err="1"/>
                  <a:t>với</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m:t>
                        </m:r>
                      </m:sub>
                    </m:sSub>
                  </m:oMath>
                </a14:m>
                <a:endParaRPr lang="en-US" sz="2000" dirty="0"/>
              </a:p>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D</m:t>
                        </m:r>
                      </m:e>
                      <m:sub>
                        <m:r>
                          <a:rPr lang="en-US" sz="2000" b="0" i="1" smtClean="0">
                            <a:latin typeface="Cambria Math" panose="02040503050406030204" pitchFamily="18" charset="0"/>
                          </a:rPr>
                          <m:t>𝑖</m:t>
                        </m:r>
                      </m:sub>
                    </m:sSub>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nhãn</a:t>
                </a:r>
                <a:r>
                  <a:rPr lang="en-US" sz="2000" dirty="0"/>
                  <a:t> G </a:t>
                </a:r>
                <a:r>
                  <a:rPr lang="en-US" sz="2000" dirty="0" err="1"/>
                  <a:t>khớp</a:t>
                </a:r>
                <a:r>
                  <a:rPr lang="en-US" sz="2000" dirty="0"/>
                  <a:t> </a:t>
                </a:r>
                <a:r>
                  <a:rPr lang="en-US" sz="2000" dirty="0" err="1"/>
                  <a:t>với</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𝑗</m:t>
                        </m:r>
                      </m:sub>
                    </m:sSub>
                  </m:oMath>
                </a14:m>
                <a:endParaRPr lang="en-US" sz="2000" b="0" dirty="0"/>
              </a:p>
            </p:txBody>
          </p:sp>
        </mc:Choice>
        <mc:Fallback xmlns="">
          <p:sp>
            <p:nvSpPr>
              <p:cNvPr id="15" name="TextBox 14">
                <a:extLst>
                  <a:ext uri="{FF2B5EF4-FFF2-40B4-BE49-F238E27FC236}">
                    <a16:creationId xmlns:a16="http://schemas.microsoft.com/office/drawing/2014/main" id="{B8798975-247B-C0A8-ACFF-AE5F8137594A}"/>
                  </a:ext>
                </a:extLst>
              </p:cNvPr>
              <p:cNvSpPr txBox="1">
                <a:spLocks noRot="1" noChangeAspect="1" noMove="1" noResize="1" noEditPoints="1" noAdjustHandles="1" noChangeArrowheads="1" noChangeShapeType="1" noTextEdit="1"/>
              </p:cNvSpPr>
              <p:nvPr/>
            </p:nvSpPr>
            <p:spPr>
              <a:xfrm>
                <a:off x="3307079" y="2957779"/>
                <a:ext cx="5727850" cy="1693412"/>
              </a:xfrm>
              <a:prstGeom prst="rect">
                <a:avLst/>
              </a:prstGeom>
              <a:blipFill>
                <a:blip r:embed="rId7"/>
                <a:stretch>
                  <a:fillRect l="-851" b="-431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34</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4. KẾT QUẢ THỰC NGHIỆM</a:t>
            </a:r>
            <a:endParaRPr lang="vi-VN" sz="1400"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1B4451-B7FD-1609-9F67-58E969072304}"/>
                  </a:ext>
                </a:extLst>
              </p:cNvPr>
              <p:cNvSpPr txBox="1"/>
              <p:nvPr/>
            </p:nvSpPr>
            <p:spPr>
              <a:xfrm>
                <a:off x="3496544" y="3488190"/>
                <a:ext cx="5577840" cy="1097480"/>
              </a:xfrm>
              <a:prstGeom prst="rect">
                <a:avLst/>
              </a:prstGeom>
              <a:noFill/>
            </p:spPr>
            <p:txBody>
              <a:bodyPr wrap="none" rtlCol="0">
                <a:spAutoFit/>
              </a:bodyPr>
              <a:lstStyle/>
              <a:p>
                <a:r>
                  <a:rPr lang="en-US" sz="2000" b="0" dirty="0">
                    <a:ea typeface="Cambria Math" panose="02040503050406030204" pitchFamily="18" charset="0"/>
                  </a:rPr>
                  <a:t> Pseudo-Character Center (PCC)</a:t>
                </a:r>
              </a:p>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𝑘</m:t>
                          </m:r>
                        </m:sup>
                      </m:sSub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𝑘</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den>
                          </m:f>
                        </m:e>
                      </m:d>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𝑙𝑒𝑓𝑡</m:t>
                          </m:r>
                        </m:sup>
                      </m:sSub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𝑘</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den>
                          </m:f>
                        </m:e>
                      </m:d>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𝑟𝑖𝑔h𝑡</m:t>
                          </m:r>
                        </m:sup>
                      </m:sSubSup>
                      <m:r>
                        <a:rPr lang="en-US" sz="2000" b="0" i="1" smtClean="0">
                          <a:latin typeface="Cambria Math" panose="02040503050406030204" pitchFamily="18" charset="0"/>
                        </a:rPr>
                        <m:t> </m:t>
                      </m:r>
                    </m:oMath>
                  </m:oMathPara>
                </a14:m>
                <a:endParaRPr lang="en-US" sz="2000" dirty="0"/>
              </a:p>
            </p:txBody>
          </p:sp>
        </mc:Choice>
        <mc:Fallback xmlns="">
          <p:sp>
            <p:nvSpPr>
              <p:cNvPr id="7" name="TextBox 6">
                <a:extLst>
                  <a:ext uri="{FF2B5EF4-FFF2-40B4-BE49-F238E27FC236}">
                    <a16:creationId xmlns:a16="http://schemas.microsoft.com/office/drawing/2014/main" id="{5E1B4451-B7FD-1609-9F67-58E969072304}"/>
                  </a:ext>
                </a:extLst>
              </p:cNvPr>
              <p:cNvSpPr txBox="1">
                <a:spLocks noRot="1" noChangeAspect="1" noMove="1" noResize="1" noEditPoints="1" noAdjustHandles="1" noChangeArrowheads="1" noChangeShapeType="1" noTextEdit="1"/>
              </p:cNvSpPr>
              <p:nvPr/>
            </p:nvSpPr>
            <p:spPr>
              <a:xfrm>
                <a:off x="3496544" y="3488190"/>
                <a:ext cx="5577840" cy="1097480"/>
              </a:xfrm>
              <a:prstGeom prst="rect">
                <a:avLst/>
              </a:prstGeom>
              <a:blipFill>
                <a:blip r:embed="rId9"/>
                <a:stretch>
                  <a:fillRect l="-219" t="-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F10A5E-5EEB-3FF4-80E8-8C9F55A6B217}"/>
                  </a:ext>
                </a:extLst>
              </p:cNvPr>
              <p:cNvSpPr txBox="1"/>
              <p:nvPr/>
            </p:nvSpPr>
            <p:spPr>
              <a:xfrm>
                <a:off x="564593" y="1485900"/>
                <a:ext cx="5577840" cy="914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𝑅𝑒𝑐𝑎𝑙𝑙</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e>
                          </m:nary>
                        </m:den>
                      </m:f>
                    </m:oMath>
                  </m:oMathPara>
                </a14:m>
                <a:endParaRPr lang="en-US" dirty="0">
                  <a:latin typeface="Calibri (Body)"/>
                </a:endParaRPr>
              </a:p>
            </p:txBody>
          </p:sp>
        </mc:Choice>
        <mc:Fallback xmlns="">
          <p:sp>
            <p:nvSpPr>
              <p:cNvPr id="22" name="TextBox 21">
                <a:extLst>
                  <a:ext uri="{FF2B5EF4-FFF2-40B4-BE49-F238E27FC236}">
                    <a16:creationId xmlns:a16="http://schemas.microsoft.com/office/drawing/2014/main" id="{2AF10A5E-5EEB-3FF4-80E8-8C9F55A6B217}"/>
                  </a:ext>
                </a:extLst>
              </p:cNvPr>
              <p:cNvSpPr txBox="1">
                <a:spLocks noRot="1" noChangeAspect="1" noMove="1" noResize="1" noEditPoints="1" noAdjustHandles="1" noChangeArrowheads="1" noChangeShapeType="1" noTextEdit="1"/>
              </p:cNvSpPr>
              <p:nvPr/>
            </p:nvSpPr>
            <p:spPr>
              <a:xfrm>
                <a:off x="564593" y="1485900"/>
                <a:ext cx="5577840" cy="9144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15503F-9936-1606-3E48-8A6896B32301}"/>
                  </a:ext>
                </a:extLst>
              </p:cNvPr>
              <p:cNvSpPr txBox="1"/>
              <p:nvPr/>
            </p:nvSpPr>
            <p:spPr>
              <a:xfrm>
                <a:off x="6095999" y="1485900"/>
                <a:ext cx="5577840" cy="914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𝑃𝑟𝑒𝑐𝑖𝑠𝑖𝑜𝑛</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e>
                          </m:nary>
                        </m:den>
                      </m:f>
                    </m:oMath>
                  </m:oMathPara>
                </a14:m>
                <a:endParaRPr lang="en-US" dirty="0">
                  <a:latin typeface="Calibri (Body)"/>
                </a:endParaRPr>
              </a:p>
            </p:txBody>
          </p:sp>
        </mc:Choice>
        <mc:Fallback xmlns="">
          <p:sp>
            <p:nvSpPr>
              <p:cNvPr id="24" name="TextBox 23">
                <a:extLst>
                  <a:ext uri="{FF2B5EF4-FFF2-40B4-BE49-F238E27FC236}">
                    <a16:creationId xmlns:a16="http://schemas.microsoft.com/office/drawing/2014/main" id="{FA15503F-9936-1606-3E48-8A6896B32301}"/>
                  </a:ext>
                </a:extLst>
              </p:cNvPr>
              <p:cNvSpPr txBox="1">
                <a:spLocks noRot="1" noChangeAspect="1" noMove="1" noResize="1" noEditPoints="1" noAdjustHandles="1" noChangeArrowheads="1" noChangeShapeType="1" noTextEdit="1"/>
              </p:cNvSpPr>
              <p:nvPr/>
            </p:nvSpPr>
            <p:spPr>
              <a:xfrm>
                <a:off x="6095999" y="1485900"/>
                <a:ext cx="5577840" cy="9144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88CB68-6C3F-7331-A64C-3BCC6A54F0DE}"/>
                  </a:ext>
                </a:extLst>
              </p:cNvPr>
              <p:cNvSpPr txBox="1"/>
              <p:nvPr/>
            </p:nvSpPr>
            <p:spPr>
              <a:xfrm>
                <a:off x="3353509" y="5498537"/>
                <a:ext cx="5484974" cy="62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𝐹</m:t>
                      </m:r>
                      <m:r>
                        <a:rPr lang="vi-VN" i="1">
                          <a:latin typeface="Cambria Math" panose="02040503050406030204" pitchFamily="18" charset="0"/>
                        </a:rPr>
                        <m:t>1=2×</m:t>
                      </m:r>
                      <m:f>
                        <m:fPr>
                          <m:ctrlPr>
                            <a:rPr lang="en-US" i="1">
                              <a:latin typeface="Cambria Math" panose="02040503050406030204" pitchFamily="18" charset="0"/>
                            </a:rPr>
                          </m:ctrlPr>
                        </m:fPr>
                        <m:num>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num>
                        <m:den>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den>
                      </m:f>
                    </m:oMath>
                  </m:oMathPara>
                </a14:m>
                <a:endParaRPr lang="en-US" dirty="0"/>
              </a:p>
            </p:txBody>
          </p:sp>
        </mc:Choice>
        <mc:Fallback xmlns="">
          <p:sp>
            <p:nvSpPr>
              <p:cNvPr id="26" name="TextBox 25">
                <a:extLst>
                  <a:ext uri="{FF2B5EF4-FFF2-40B4-BE49-F238E27FC236}">
                    <a16:creationId xmlns:a16="http://schemas.microsoft.com/office/drawing/2014/main" id="{7D88CB68-6C3F-7331-A64C-3BCC6A54F0DE}"/>
                  </a:ext>
                </a:extLst>
              </p:cNvPr>
              <p:cNvSpPr txBox="1">
                <a:spLocks noRot="1" noChangeAspect="1" noMove="1" noResize="1" noEditPoints="1" noAdjustHandles="1" noChangeArrowheads="1" noChangeShapeType="1" noTextEdit="1"/>
              </p:cNvSpPr>
              <p:nvPr/>
            </p:nvSpPr>
            <p:spPr>
              <a:xfrm>
                <a:off x="3353509" y="5498537"/>
                <a:ext cx="5484974" cy="622863"/>
              </a:xfrm>
              <a:prstGeom prst="rect">
                <a:avLst/>
              </a:prstGeom>
              <a:blipFill>
                <a:blip r:embed="rId12"/>
                <a:stretch>
                  <a:fillRect/>
                </a:stretch>
              </a:blipFill>
            </p:spPr>
            <p:txBody>
              <a:bodyPr/>
              <a:lstStyle/>
              <a:p>
                <a:r>
                  <a:rPr lang="en-US">
                    <a:noFill/>
                  </a:rPr>
                  <a:t> </a:t>
                </a:r>
              </a:p>
            </p:txBody>
          </p:sp>
        </mc:Fallback>
      </mc:AlternateContent>
      <p:pic>
        <p:nvPicPr>
          <p:cNvPr id="33" name="Picture 2">
            <a:extLst>
              <a:ext uri="{FF2B5EF4-FFF2-40B4-BE49-F238E27FC236}">
                <a16:creationId xmlns:a16="http://schemas.microsoft.com/office/drawing/2014/main" id="{F28E7076-1EFE-FF54-C287-E927299308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7299" y="3015506"/>
            <a:ext cx="863253" cy="5684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A picture containing text&#10;&#10;Description automatically generated">
            <a:extLst>
              <a:ext uri="{FF2B5EF4-FFF2-40B4-BE49-F238E27FC236}">
                <a16:creationId xmlns:a16="http://schemas.microsoft.com/office/drawing/2014/main" id="{2F603210-9343-7914-6F9D-A7D708C983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1876" y="3644580"/>
            <a:ext cx="859536" cy="5555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 picture containing graphical user interface&#10;&#10;Description automatically generated">
            <a:extLst>
              <a:ext uri="{FF2B5EF4-FFF2-40B4-BE49-F238E27FC236}">
                <a16:creationId xmlns:a16="http://schemas.microsoft.com/office/drawing/2014/main" id="{A643EA41-7E06-CD37-321B-265DCB3095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1876" y="4285416"/>
            <a:ext cx="859536" cy="56603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A picture containing logo&#10;&#10;Description automatically generated">
            <a:extLst>
              <a:ext uri="{FF2B5EF4-FFF2-40B4-BE49-F238E27FC236}">
                <a16:creationId xmlns:a16="http://schemas.microsoft.com/office/drawing/2014/main" id="{7709B4B4-9CDA-469A-D4A6-431D67607F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1876" y="4918808"/>
            <a:ext cx="859536" cy="55555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A5AD088-64C4-066E-8A23-47061ABD285A}"/>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Đánh giá Text Detection và End-to-End với CLEval</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348930C6-1227-819D-A2AB-1B1EF6F500D1}"/>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7400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2" grpId="0"/>
      <p:bldP spid="12" grpId="1"/>
      <p:bldP spid="15" grpId="0"/>
      <p:bldP spid="15" grpId="1"/>
      <p:bldP spid="7" grpId="0"/>
      <p:bldP spid="22" grpId="0"/>
      <p:bldP spid="24"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35</a:t>
            </a:fld>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AE9636-3956-1019-9C46-BBF739372D30}"/>
                  </a:ext>
                </a:extLst>
              </p:cNvPr>
              <p:cNvSpPr txBox="1"/>
              <p:nvPr/>
            </p:nvSpPr>
            <p:spPr>
              <a:xfrm>
                <a:off x="611028" y="1723004"/>
                <a:ext cx="5339095" cy="7091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𝐴𝑐𝑐𝑢𝑟𝑎𝑐</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𝑐h𝑎𝑟𝑎𝑐𝑡𝑒𝑟</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𝑇</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r>
                                        <a:rPr lang="en-US" i="0">
                                          <a:latin typeface="Cambria Math" panose="02040503050406030204" pitchFamily="18" charset="0"/>
                                        </a:rPr>
                                        <m:t>, </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𝑐h𝑎𝑟𝑎𝑐𝑡𝑒𝑟</m:t>
                                      </m:r>
                                    </m:e>
                                  </m:d>
                                </m:e>
                              </m:nary>
                            </m:e>
                          </m:nary>
                        </m:num>
                        <m:den>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𝑇𝑜𝑡𝑎</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𝑐h𝑎𝑟𝑎𝑐𝑡𝑒𝑟</m:t>
                                  </m:r>
                                </m:e>
                              </m:d>
                            </m:e>
                          </m:nary>
                        </m:den>
                      </m:f>
                    </m:oMath>
                  </m:oMathPara>
                </a14:m>
                <a:endParaRPr lang="en-US" dirty="0">
                  <a:effectLst/>
                  <a:latin typeface="Calibri (Body)"/>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18AE9636-3956-1019-9C46-BBF739372D30}"/>
                  </a:ext>
                </a:extLst>
              </p:cNvPr>
              <p:cNvSpPr txBox="1">
                <a:spLocks noRot="1" noChangeAspect="1" noMove="1" noResize="1" noEditPoints="1" noAdjustHandles="1" noChangeArrowheads="1" noChangeShapeType="1" noTextEdit="1"/>
              </p:cNvSpPr>
              <p:nvPr/>
            </p:nvSpPr>
            <p:spPr>
              <a:xfrm>
                <a:off x="611028" y="1723004"/>
                <a:ext cx="5339095" cy="7091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33855-C082-49DE-CFBF-9FB9F026AA6A}"/>
                  </a:ext>
                </a:extLst>
              </p:cNvPr>
              <p:cNvSpPr txBox="1"/>
              <p:nvPr/>
            </p:nvSpPr>
            <p:spPr>
              <a:xfrm>
                <a:off x="6095993" y="1727148"/>
                <a:ext cx="5484974" cy="674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ea typeface="Calibri" panose="020F0502020204030204" pitchFamily="34" charset="0"/>
                          <a:cs typeface="Times New Roman" panose="02020603050405020304" pitchFamily="18" charset="0"/>
                        </a:rPr>
                        <m:t>𝐴𝑐𝑐𝑢𝑟𝑎𝑐</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𝑦</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𝑠𝑒𝑞𝑢𝑒𝑛𝑐𝑒</m:t>
                          </m:r>
                        </m:sub>
                      </m:sSub>
                      <m:r>
                        <a:rPr lang="vi-VN"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nary>
                            <m:naryPr>
                              <m:chr m:val="∑"/>
                              <m:supHide m:val="on"/>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vi-VN" i="1">
                                  <a:latin typeface="Cambria Math" panose="02040503050406030204" pitchFamily="18" charset="0"/>
                                  <a:ea typeface="Calibri" panose="020F0502020204030204" pitchFamily="34" charset="0"/>
                                  <a:cs typeface="Times New Roman" panose="02020603050405020304" pitchFamily="18" charset="0"/>
                                </a:rPr>
                                <m:t>𝑖</m:t>
                              </m:r>
                            </m:sub>
                            <m:sup/>
                            <m:e>
                              <m:r>
                                <a:rPr lang="vi-VN" i="1">
                                  <a:latin typeface="Cambria Math" panose="02040503050406030204" pitchFamily="18" charset="0"/>
                                  <a:ea typeface="Calibri" panose="020F0502020204030204" pitchFamily="34" charset="0"/>
                                  <a:cs typeface="Times New Roman" panose="02020603050405020304" pitchFamily="18" charset="0"/>
                                </a:rPr>
                                <m:t>𝑇</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𝑃</m:t>
                                  </m:r>
                                </m:e>
                                <m:sub>
                                  <m:r>
                                    <a:rPr lang="vi-VN" i="1">
                                      <a:latin typeface="Cambria Math" panose="02040503050406030204" pitchFamily="18" charset="0"/>
                                      <a:ea typeface="Calibri" panose="020F0502020204030204" pitchFamily="34" charset="0"/>
                                      <a:cs typeface="Times New Roman" panose="02020603050405020304" pitchFamily="18" charset="0"/>
                                    </a:rPr>
                                    <m:t>𝑖</m:t>
                                  </m:r>
                                </m:sub>
                              </m:sSub>
                              <m:r>
                                <a:rPr lang="vi-VN" i="1">
                                  <a:latin typeface="Cambria Math" panose="02040503050406030204" pitchFamily="18" charset="0"/>
                                  <a:ea typeface="Calibri" panose="020F0502020204030204" pitchFamily="34" charset="0"/>
                                  <a:cs typeface="Times New Roman" panose="02020603050405020304" pitchFamily="18" charset="0"/>
                                </a:rPr>
                                <m:t>(</m:t>
                              </m:r>
                              <m:r>
                                <a:rPr lang="vi-VN" i="1">
                                  <a:latin typeface="Cambria Math" panose="02040503050406030204" pitchFamily="18" charset="0"/>
                                  <a:ea typeface="Calibri" panose="020F0502020204030204" pitchFamily="34" charset="0"/>
                                  <a:cs typeface="Times New Roman" panose="02020603050405020304" pitchFamily="18" charset="0"/>
                                </a:rPr>
                                <m:t>𝑠𝑒𝑞𝑢𝑒𝑛𝑐𝑒</m:t>
                              </m:r>
                              <m:r>
                                <a:rPr lang="vi-VN" i="1">
                                  <a:latin typeface="Cambria Math" panose="02040503050406030204" pitchFamily="18" charset="0"/>
                                  <a:ea typeface="Calibri" panose="020F0502020204030204" pitchFamily="34" charset="0"/>
                                  <a:cs typeface="Times New Roman" panose="02020603050405020304" pitchFamily="18" charset="0"/>
                                </a:rPr>
                                <m:t>)</m:t>
                              </m:r>
                            </m:e>
                          </m:nary>
                        </m:num>
                        <m:den>
                          <m:r>
                            <a:rPr lang="vi-VN" i="1">
                              <a:latin typeface="Cambria Math" panose="02040503050406030204" pitchFamily="18" charset="0"/>
                              <a:ea typeface="Calibri" panose="020F0502020204030204" pitchFamily="34" charset="0"/>
                              <a:cs typeface="Times New Roman" panose="02020603050405020304" pitchFamily="18" charset="0"/>
                            </a:rPr>
                            <m:t>𝑇𝑜𝑡𝑎𝑙</m:t>
                          </m:r>
                          <m:r>
                            <a:rPr lang="vi-VN" i="1">
                              <a:latin typeface="Cambria Math" panose="02040503050406030204" pitchFamily="18" charset="0"/>
                              <a:ea typeface="Calibri" panose="020F0502020204030204" pitchFamily="34" charset="0"/>
                              <a:cs typeface="Times New Roman" panose="02020603050405020304" pitchFamily="18" charset="0"/>
                            </a:rPr>
                            <m:t> </m:t>
                          </m:r>
                          <m:r>
                            <a:rPr lang="vi-VN" i="1">
                              <a:latin typeface="Cambria Math" panose="02040503050406030204" pitchFamily="18" charset="0"/>
                              <a:ea typeface="Calibri" panose="020F0502020204030204" pitchFamily="34" charset="0"/>
                              <a:cs typeface="Times New Roman" panose="02020603050405020304" pitchFamily="18" charset="0"/>
                            </a:rPr>
                            <m:t>𝑠𝑒𝑞𝑢𝑒𝑛𝑐𝑒</m:t>
                          </m:r>
                        </m:den>
                      </m:f>
                    </m:oMath>
                  </m:oMathPara>
                </a14:m>
                <a:endParaRPr lang="vi-VN" dirty="0">
                  <a:latin typeface="Calibri (Body)"/>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5833855-C082-49DE-CFBF-9FB9F026AA6A}"/>
                  </a:ext>
                </a:extLst>
              </p:cNvPr>
              <p:cNvSpPr txBox="1">
                <a:spLocks noRot="1" noChangeAspect="1" noMove="1" noResize="1" noEditPoints="1" noAdjustHandles="1" noChangeArrowheads="1" noChangeShapeType="1" noTextEdit="1"/>
              </p:cNvSpPr>
              <p:nvPr/>
            </p:nvSpPr>
            <p:spPr>
              <a:xfrm>
                <a:off x="6095993" y="1727148"/>
                <a:ext cx="5484974" cy="6744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D70AF2-4F9B-10C7-7597-1ABAAE96A00E}"/>
                  </a:ext>
                </a:extLst>
              </p:cNvPr>
              <p:cNvSpPr txBox="1"/>
              <p:nvPr/>
            </p:nvSpPr>
            <p:spPr>
              <a:xfrm>
                <a:off x="3353506" y="3048056"/>
                <a:ext cx="5484974" cy="2645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effectLst/>
                          <a:latin typeface="Cambria Math" panose="02040503050406030204" pitchFamily="18" charset="0"/>
                          <a:ea typeface="Calibri" panose="020F0502020204030204" pitchFamily="34" charset="0"/>
                          <a:cs typeface="Times New Roman" panose="02020603050405020304" pitchFamily="18" charset="0"/>
                        </a:rPr>
                        <m:t>𝐶𝐸𝑅</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i="1">
                              <a:effectLst/>
                              <a:latin typeface="Cambria Math" panose="02040503050406030204" pitchFamily="18" charset="0"/>
                              <a:ea typeface="Calibri" panose="020F0502020204030204" pitchFamily="34" charset="0"/>
                              <a:cs typeface="Times New Roman" panose="02020603050405020304" pitchFamily="18" charset="0"/>
                            </a:rPr>
                            <m:t>𝑆</m:t>
                          </m:r>
                          <m:r>
                            <a:rPr lang="vi-VN" i="1">
                              <a:effectLst/>
                              <a:latin typeface="Cambria Math" panose="02040503050406030204" pitchFamily="18" charset="0"/>
                              <a:ea typeface="Calibri" panose="020F0502020204030204" pitchFamily="34" charset="0"/>
                              <a:cs typeface="Times New Roman" panose="02020603050405020304" pitchFamily="18" charset="0"/>
                            </a:rPr>
                            <m:t>+</m:t>
                          </m:r>
                          <m:r>
                            <a:rPr lang="vi-VN" i="1">
                              <a:effectLst/>
                              <a:latin typeface="Cambria Math" panose="02040503050406030204" pitchFamily="18" charset="0"/>
                              <a:ea typeface="Calibri" panose="020F0502020204030204" pitchFamily="34" charset="0"/>
                              <a:cs typeface="Times New Roman" panose="02020603050405020304" pitchFamily="18" charset="0"/>
                            </a:rPr>
                            <m:t>𝐷</m:t>
                          </m:r>
                          <m:r>
                            <a:rPr lang="vi-VN" i="1">
                              <a:effectLst/>
                              <a:latin typeface="Cambria Math" panose="02040503050406030204" pitchFamily="18" charset="0"/>
                              <a:ea typeface="Calibri" panose="020F0502020204030204" pitchFamily="34" charset="0"/>
                              <a:cs typeface="Times New Roman" panose="02020603050405020304" pitchFamily="18" charset="0"/>
                            </a:rPr>
                            <m:t>+</m:t>
                          </m:r>
                          <m:r>
                            <a:rPr lang="vi-VN"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vi-VN" i="1">
                              <a:effectLst/>
                              <a:latin typeface="Cambria Math" panose="02040503050406030204" pitchFamily="18" charset="0"/>
                              <a:ea typeface="Calibri" panose="020F0502020204030204" pitchFamily="34" charset="0"/>
                              <a:cs typeface="Times New Roman" panose="02020603050405020304" pitchFamily="18" charset="0"/>
                            </a:rPr>
                            <m:t>𝑁</m:t>
                          </m:r>
                        </m:den>
                      </m:f>
                    </m:oMath>
                  </m:oMathPara>
                </a14:m>
                <a:endParaRPr lang="en-US" i="1" dirty="0">
                  <a:effectLst/>
                  <a:latin typeface="Calibri (Body)"/>
                  <a:ea typeface="Calibri" panose="020F0502020204030204" pitchFamily="34" charset="0"/>
                  <a:cs typeface="Times New Roman" panose="02020603050405020304" pitchFamily="18" charset="0"/>
                </a:endParaRPr>
              </a:p>
              <a:p>
                <a:pPr>
                  <a:lnSpc>
                    <a:spcPct val="150000"/>
                  </a:lnSpc>
                </a:pPr>
                <a:r>
                  <a:rPr lang="vi-VN" dirty="0">
                    <a:latin typeface="Calibri (Body)"/>
                  </a:rPr>
                  <a:t>Trong </a:t>
                </a:r>
                <a:r>
                  <a:rPr lang="vi-VN" dirty="0" err="1">
                    <a:latin typeface="Calibri (Body)"/>
                  </a:rPr>
                  <a:t>đó</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S: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thay </a:t>
                </a:r>
                <a:r>
                  <a:rPr lang="vi-VN" dirty="0" err="1">
                    <a:latin typeface="Calibri (Body)"/>
                  </a:rPr>
                  <a:t>thế</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D: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a:t>
                </a:r>
                <a:r>
                  <a:rPr lang="vi-VN" dirty="0" err="1">
                    <a:latin typeface="Calibri (Body)"/>
                  </a:rPr>
                  <a:t>xóa</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I: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a:t>
                </a:r>
                <a:r>
                  <a:rPr lang="vi-VN" dirty="0" err="1">
                    <a:latin typeface="Calibri (Body)"/>
                  </a:rPr>
                  <a:t>chèn</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N: </a:t>
                </a:r>
                <a:r>
                  <a:rPr lang="vi-VN" dirty="0" err="1">
                    <a:latin typeface="Calibri (Body)"/>
                  </a:rPr>
                  <a:t>số</a:t>
                </a:r>
                <a:r>
                  <a:rPr lang="vi-VN" dirty="0">
                    <a:latin typeface="Calibri (Body)"/>
                  </a:rPr>
                  <a:t> </a:t>
                </a:r>
                <a:r>
                  <a:rPr lang="vi-VN" dirty="0" err="1">
                    <a:latin typeface="Calibri (Body)"/>
                  </a:rPr>
                  <a:t>lượng</a:t>
                </a:r>
                <a:r>
                  <a:rPr lang="vi-VN" dirty="0">
                    <a:latin typeface="Calibri (Body)"/>
                  </a:rPr>
                  <a:t> </a:t>
                </a:r>
                <a:r>
                  <a:rPr lang="vi-VN" dirty="0" err="1">
                    <a:latin typeface="Calibri (Body)"/>
                  </a:rPr>
                  <a:t>các</a:t>
                </a:r>
                <a:r>
                  <a:rPr lang="vi-VN" dirty="0">
                    <a:latin typeface="Calibri (Body)"/>
                  </a:rPr>
                  <a:t> </a:t>
                </a:r>
                <a:r>
                  <a:rPr lang="vi-VN" dirty="0" err="1">
                    <a:latin typeface="Calibri (Body)"/>
                  </a:rPr>
                  <a:t>ký</a:t>
                </a:r>
                <a:r>
                  <a:rPr lang="vi-VN" dirty="0">
                    <a:latin typeface="Calibri (Body)"/>
                  </a:rPr>
                  <a:t> </a:t>
                </a:r>
                <a:r>
                  <a:rPr lang="vi-VN" dirty="0" err="1">
                    <a:latin typeface="Calibri (Body)"/>
                  </a:rPr>
                  <a:t>tự</a:t>
                </a:r>
                <a:r>
                  <a:rPr lang="vi-VN" dirty="0">
                    <a:latin typeface="Calibri (Body)"/>
                  </a:rPr>
                  <a:t> trong văn </a:t>
                </a:r>
                <a:r>
                  <a:rPr lang="vi-VN" dirty="0" err="1">
                    <a:latin typeface="Calibri (Body)"/>
                  </a:rPr>
                  <a:t>bản</a:t>
                </a:r>
                <a:r>
                  <a:rPr lang="vi-VN" dirty="0">
                    <a:latin typeface="Calibri (Body)"/>
                  </a:rPr>
                  <a:t> </a:t>
                </a:r>
                <a:r>
                  <a:rPr lang="vi-VN" err="1">
                    <a:latin typeface="Calibri (Body)"/>
                  </a:rPr>
                  <a:t>gốc</a:t>
                </a:r>
                <a:r>
                  <a:rPr lang="vi-VN">
                    <a:latin typeface="Calibri (Body)"/>
                  </a:rPr>
                  <a:t>.</a:t>
                </a:r>
                <a:endParaRPr lang="vi-VN" dirty="0">
                  <a:latin typeface="Calibri (Body)"/>
                </a:endParaRPr>
              </a:p>
            </p:txBody>
          </p:sp>
        </mc:Choice>
        <mc:Fallback xmlns="">
          <p:sp>
            <p:nvSpPr>
              <p:cNvPr id="11" name="TextBox 10">
                <a:extLst>
                  <a:ext uri="{FF2B5EF4-FFF2-40B4-BE49-F238E27FC236}">
                    <a16:creationId xmlns:a16="http://schemas.microsoft.com/office/drawing/2014/main" id="{CCD70AF2-4F9B-10C7-7597-1ABAAE96A00E}"/>
                  </a:ext>
                </a:extLst>
              </p:cNvPr>
              <p:cNvSpPr txBox="1">
                <a:spLocks noRot="1" noChangeAspect="1" noMove="1" noResize="1" noEditPoints="1" noAdjustHandles="1" noChangeArrowheads="1" noChangeShapeType="1" noTextEdit="1"/>
              </p:cNvSpPr>
              <p:nvPr/>
            </p:nvSpPr>
            <p:spPr>
              <a:xfrm>
                <a:off x="3353506" y="3048056"/>
                <a:ext cx="5484974" cy="2645468"/>
              </a:xfrm>
              <a:prstGeom prst="rect">
                <a:avLst/>
              </a:prstGeom>
              <a:blipFill>
                <a:blip r:embed="rId6"/>
                <a:stretch>
                  <a:fillRect l="-889" b="-2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0CC78AE-3252-0C4C-DE4F-D2DDE6ADEB4F}"/>
                  </a:ext>
                </a:extLst>
              </p:cNvPr>
              <p:cNvGraphicFramePr>
                <a:graphicFrameLocks noGrp="1"/>
              </p:cNvGraphicFramePr>
              <p:nvPr/>
            </p:nvGraphicFramePr>
            <p:xfrm>
              <a:off x="611025" y="2401627"/>
              <a:ext cx="10969936" cy="2735225"/>
            </p:xfrm>
            <a:graphic>
              <a:graphicData uri="http://schemas.openxmlformats.org/drawingml/2006/table">
                <a:tbl>
                  <a:tblPr firstRow="1" bandRow="1">
                    <a:tableStyleId>{2D5ABB26-0587-4C30-8999-92F81FD0307C}</a:tableStyleId>
                  </a:tblPr>
                  <a:tblGrid>
                    <a:gridCol w="5725120">
                      <a:extLst>
                        <a:ext uri="{9D8B030D-6E8A-4147-A177-3AD203B41FA5}">
                          <a16:colId xmlns:a16="http://schemas.microsoft.com/office/drawing/2014/main" val="892667117"/>
                        </a:ext>
                      </a:extLst>
                    </a:gridCol>
                    <a:gridCol w="5244816">
                      <a:extLst>
                        <a:ext uri="{9D8B030D-6E8A-4147-A177-3AD203B41FA5}">
                          <a16:colId xmlns:a16="http://schemas.microsoft.com/office/drawing/2014/main" val="2870418387"/>
                        </a:ext>
                      </a:extLst>
                    </a:gridCol>
                  </a:tblGrid>
                  <a:tr h="433233">
                    <a:tc>
                      <a:txBody>
                        <a:bodyPr/>
                        <a:lstStyle/>
                        <a:p>
                          <a:pPr>
                            <a:lnSpc>
                              <a:spcPct val="150000"/>
                            </a:lnSpc>
                          </a:pPr>
                          <a:r>
                            <a:rPr lang="en-US" sz="1800" dirty="0" err="1">
                              <a:latin typeface="Calibri (Body)"/>
                            </a:rPr>
                            <a:t>Trong</a:t>
                          </a:r>
                          <a:r>
                            <a:rPr lang="en-US" sz="1800" dirty="0">
                              <a:latin typeface="Calibri (Body)"/>
                            </a:rPr>
                            <a:t> </a:t>
                          </a:r>
                          <a:r>
                            <a:rPr lang="en-US" sz="1800" dirty="0" err="1">
                              <a:latin typeface="Calibri (Body)"/>
                            </a:rPr>
                            <a:t>đó</a:t>
                          </a:r>
                          <a:r>
                            <a:rPr lang="en-US" sz="1800" dirty="0">
                              <a:latin typeface="Calibri (Body)"/>
                            </a:rPr>
                            <a:t>:</a:t>
                          </a:r>
                        </a:p>
                      </a:txBody>
                      <a:tcPr/>
                    </a:tc>
                    <a:tc>
                      <a:txBody>
                        <a:bodyPr/>
                        <a:lstStyle/>
                        <a:p>
                          <a:pPr>
                            <a:lnSpc>
                              <a:spcPct val="150000"/>
                            </a:lnSpc>
                          </a:pPr>
                          <a:endParaRPr lang="en-US" sz="1800" dirty="0">
                            <a:latin typeface="Calibri (Body)"/>
                          </a:endParaRPr>
                        </a:p>
                      </a:txBody>
                      <a:tcPr/>
                    </a:tc>
                    <a:extLst>
                      <a:ext uri="{0D108BD9-81ED-4DB2-BD59-A6C34878D82A}">
                        <a16:rowId xmlns:a16="http://schemas.microsoft.com/office/drawing/2014/main" val="2032847845"/>
                      </a:ext>
                    </a:extLst>
                  </a:tr>
                  <a:tr h="1402995">
                    <a:tc>
                      <a:txBody>
                        <a:bodyPr/>
                        <a:lstStyle/>
                        <a:p>
                          <a:pPr marL="342900" marR="0" lvl="0" indent="-342900" algn="just">
                            <a:lnSpc>
                              <a:spcPct val="150000"/>
                            </a:lnSpc>
                            <a:spcBef>
                              <a:spcPts val="0"/>
                            </a:spcBef>
                            <a:spcAft>
                              <a:spcPts val="800"/>
                            </a:spcAft>
                            <a:buFont typeface="Arial" panose="020B0604020202020204" pitchFamily="34" charset="0"/>
                            <a:buChar char="•"/>
                          </a:pPr>
                          <a14:m>
                            <m:oMath xmlns:m="http://schemas.openxmlformats.org/officeDocument/2006/math">
                              <m:r>
                                <a:rPr lang="vi-VN" sz="1800" smtClean="0">
                                  <a:latin typeface="Cambria Math" panose="02040503050406030204" pitchFamily="18" charset="0"/>
                                </a:rPr>
                                <m:t>𝑇</m:t>
                              </m:r>
                              <m:sSub>
                                <m:sSubPr>
                                  <m:ctrlPr>
                                    <a:rPr lang="en-US" sz="1800" i="1">
                                      <a:latin typeface="Cambria Math" panose="02040503050406030204" pitchFamily="18" charset="0"/>
                                    </a:rPr>
                                  </m:ctrlPr>
                                </m:sSubPr>
                                <m:e>
                                  <m:r>
                                    <a:rPr lang="vi-VN" sz="1800">
                                      <a:latin typeface="Cambria Math" panose="02040503050406030204" pitchFamily="18" charset="0"/>
                                    </a:rPr>
                                    <m:t>𝑃</m:t>
                                  </m:r>
                                </m:e>
                                <m:sub>
                                  <m:r>
                                    <a:rPr lang="vi-VN" sz="1800">
                                      <a:latin typeface="Cambria Math" panose="02040503050406030204" pitchFamily="18" charset="0"/>
                                    </a:rPr>
                                    <m:t>𝑖</m:t>
                                  </m:r>
                                  <m:r>
                                    <a:rPr lang="vi-VN" sz="1800">
                                      <a:latin typeface="Cambria Math" panose="02040503050406030204" pitchFamily="18" charset="0"/>
                                    </a:rPr>
                                    <m:t>,</m:t>
                                  </m:r>
                                  <m:r>
                                    <a:rPr lang="vi-VN" sz="1800">
                                      <a:latin typeface="Cambria Math" panose="02040503050406030204" pitchFamily="18" charset="0"/>
                                    </a:rPr>
                                    <m:t>𝑗</m:t>
                                  </m:r>
                                </m:sub>
                              </m:sSub>
                              <m:r>
                                <a:rPr lang="vi-VN" sz="1800">
                                  <a:latin typeface="Cambria Math" panose="02040503050406030204" pitchFamily="18" charset="0"/>
                                </a:rPr>
                                <m:t>(</m:t>
                              </m:r>
                              <m:r>
                                <a:rPr lang="vi-VN" sz="1800">
                                  <a:latin typeface="Cambria Math" panose="02040503050406030204" pitchFamily="18" charset="0"/>
                                </a:rPr>
                                <m:t>𝑐h𝑎𝑟𝑎𝑐𝑡𝑒𝑟</m:t>
                              </m:r>
                              <m:r>
                                <a:rPr lang="vi-VN" sz="1800">
                                  <a:latin typeface="Cambria Math" panose="02040503050406030204" pitchFamily="18" charset="0"/>
                                </a:rPr>
                                <m:t>)</m:t>
                              </m:r>
                            </m:oMath>
                          </a14:m>
                          <a:r>
                            <a:rPr lang="en-US" sz="1800" dirty="0">
                              <a:latin typeface="Calibri (Body)"/>
                            </a:rPr>
                            <a:t>: </a:t>
                          </a:r>
                          <a:r>
                            <a:rPr lang="vi-VN" sz="1800" dirty="0" err="1">
                              <a:latin typeface="Calibri (Body)"/>
                            </a:rPr>
                            <a:t>số</a:t>
                          </a:r>
                          <a:r>
                            <a:rPr lang="vi-VN"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 </a:t>
                          </a:r>
                          <a:r>
                            <a:rPr lang="vi-VN" sz="1800" dirty="0" err="1">
                              <a:latin typeface="Calibri (Body)"/>
                            </a:rPr>
                            <a:t>khớp</a:t>
                          </a:r>
                          <a:r>
                            <a:rPr lang="vi-VN" sz="1800" dirty="0">
                              <a:latin typeface="Calibri (Body)"/>
                            </a:rPr>
                            <a:t> </a:t>
                          </a:r>
                          <a:r>
                            <a:rPr lang="vi-VN" sz="1800" dirty="0" err="1">
                              <a:latin typeface="Calibri (Body)"/>
                            </a:rPr>
                            <a:t>với</a:t>
                          </a:r>
                          <a:r>
                            <a:rPr lang="vi-VN"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en-US" sz="1800" dirty="0">
                              <a:latin typeface="Calibri (Body)"/>
                            </a:rPr>
                            <a:t> </a:t>
                          </a:r>
                          <a:r>
                            <a:rPr lang="en-US" sz="1800" dirty="0" err="1">
                              <a:latin typeface="Calibri (Body)"/>
                            </a:rPr>
                            <a:t>thật</a:t>
                          </a:r>
                          <a:r>
                            <a:rPr lang="en-US" sz="1800" dirty="0">
                              <a:latin typeface="Calibri (Body)"/>
                            </a:rPr>
                            <a:t> </a:t>
                          </a:r>
                          <a:r>
                            <a:rPr lang="vi-VN" sz="1800" dirty="0">
                              <a:latin typeface="Calibri (Body)"/>
                            </a:rPr>
                            <a:t>trong </a:t>
                          </a:r>
                          <a:r>
                            <a:rPr lang="en-US" sz="1800" dirty="0" err="1">
                              <a:latin typeface="Calibri (Body)"/>
                            </a:rPr>
                            <a:t>chuỗi</a:t>
                          </a:r>
                          <a:r>
                            <a:rPr lang="en-US"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gán</a:t>
                          </a:r>
                          <a:r>
                            <a:rPr lang="vi-VN" sz="1800" dirty="0">
                              <a:latin typeface="Calibri (Body)"/>
                            </a:rPr>
                            <a:t> </a:t>
                          </a:r>
                          <a:r>
                            <a:rPr lang="vi-VN" sz="1800" dirty="0" err="1">
                              <a:latin typeface="Calibri (Body)"/>
                            </a:rPr>
                            <a:t>nhãn</a:t>
                          </a:r>
                          <a:r>
                            <a:rPr lang="vi-VN" sz="1800" dirty="0">
                              <a:latin typeface="Calibri (Body)"/>
                            </a:rPr>
                            <a:t>. </a:t>
                          </a:r>
                          <a:r>
                            <a:rPr lang="vi-VN" sz="1800" dirty="0" err="1">
                              <a:latin typeface="Calibri (Body)"/>
                            </a:rPr>
                            <a:t>Với</a:t>
                          </a:r>
                          <a:r>
                            <a:rPr lang="vi-VN" sz="1800" dirty="0">
                              <a:latin typeface="Calibri (Body)"/>
                            </a:rPr>
                            <a:t> i </a:t>
                          </a:r>
                          <a:r>
                            <a:rPr lang="vi-VN" sz="1800" dirty="0" err="1">
                              <a:latin typeface="Calibri (Body)"/>
                            </a:rPr>
                            <a:t>là</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thứ</a:t>
                          </a:r>
                          <a:r>
                            <a:rPr lang="vi-VN" sz="1800" dirty="0">
                              <a:latin typeface="Calibri (Body)"/>
                            </a:rPr>
                            <a:t> i </a:t>
                          </a:r>
                          <a:r>
                            <a:rPr lang="vi-VN" sz="1800" dirty="0" err="1">
                              <a:latin typeface="Calibri (Body)"/>
                            </a:rPr>
                            <a:t>của</a:t>
                          </a:r>
                          <a:r>
                            <a:rPr lang="vi-VN" sz="1800" dirty="0">
                              <a:latin typeface="Calibri (Body)"/>
                            </a:rPr>
                            <a:t> </a:t>
                          </a:r>
                          <a:r>
                            <a:rPr lang="vi-VN" sz="1800" dirty="0" err="1">
                              <a:latin typeface="Calibri (Body)"/>
                            </a:rPr>
                            <a:t>dữ</a:t>
                          </a:r>
                          <a:r>
                            <a:rPr lang="vi-VN" sz="1800" dirty="0">
                              <a:latin typeface="Calibri (Body)"/>
                            </a:rPr>
                            <a:t> </a:t>
                          </a:r>
                          <a:r>
                            <a:rPr lang="vi-VN" sz="1800" dirty="0" err="1">
                              <a:latin typeface="Calibri (Body)"/>
                            </a:rPr>
                            <a:t>liệu</a:t>
                          </a:r>
                          <a:r>
                            <a:rPr lang="vi-VN" sz="1800" dirty="0">
                              <a:latin typeface="Calibri (Body)"/>
                            </a:rPr>
                            <a:t>, j </a:t>
                          </a:r>
                          <a:r>
                            <a:rPr lang="vi-VN" sz="1800" dirty="0" err="1">
                              <a:latin typeface="Calibri (Body)"/>
                            </a:rPr>
                            <a:t>là</a:t>
                          </a:r>
                          <a:r>
                            <a:rPr lang="vi-VN" sz="1800" dirty="0">
                              <a:latin typeface="Calibri (Body)"/>
                            </a:rPr>
                            <a:t> </a:t>
                          </a:r>
                          <a:r>
                            <a:rPr lang="vi-VN" sz="1800" dirty="0" err="1">
                              <a:latin typeface="Calibri (Body)"/>
                            </a:rPr>
                            <a:t>ký</a:t>
                          </a:r>
                          <a:r>
                            <a:rPr lang="vi-VN" sz="1800" dirty="0">
                              <a:latin typeface="Calibri (Body)"/>
                            </a:rPr>
                            <a:t> </a:t>
                          </a:r>
                          <a:r>
                            <a:rPr lang="vi-VN" sz="1800" dirty="0" err="1">
                              <a:latin typeface="Calibri (Body)"/>
                            </a:rPr>
                            <a:t>tự</a:t>
                          </a:r>
                          <a:r>
                            <a:rPr lang="vi-VN" sz="1800" dirty="0">
                              <a:latin typeface="Calibri (Body)"/>
                            </a:rPr>
                            <a:t> </a:t>
                          </a:r>
                          <a:r>
                            <a:rPr lang="vi-VN" sz="1800" dirty="0" err="1">
                              <a:latin typeface="Calibri (Body)"/>
                            </a:rPr>
                            <a:t>thứ</a:t>
                          </a:r>
                          <a:r>
                            <a:rPr lang="vi-VN" sz="1800" dirty="0">
                              <a:latin typeface="Calibri (Body)"/>
                            </a:rPr>
                            <a:t> j </a:t>
                          </a:r>
                          <a:r>
                            <a:rPr lang="vi-VN" sz="1800" dirty="0" err="1">
                              <a:latin typeface="Calibri (Body)"/>
                            </a:rPr>
                            <a:t>của</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a:t>
                          </a:r>
                          <a:endParaRPr lang="en-US" sz="1800" dirty="0">
                            <a:latin typeface="Calibri (Body)"/>
                            <a:cs typeface="Calibri" panose="020F0502020204030204" pitchFamily="34" charset="0"/>
                          </a:endParaRPr>
                        </a:p>
                      </a:txBody>
                      <a:tcPr/>
                    </a:tc>
                    <a:tc>
                      <a:txBody>
                        <a:bodyPr/>
                        <a:lstStyle/>
                        <a:p>
                          <a:pPr marL="285750" indent="-285750">
                            <a:lnSpc>
                              <a:spcPct val="150000"/>
                            </a:lnSpc>
                            <a:buFont typeface="Arial" panose="020B0604020202020204" pitchFamily="34" charset="0"/>
                            <a:buChar char="•"/>
                          </a:pPr>
                          <a:r>
                            <a:rPr lang="vi-VN" sz="1800">
                              <a:latin typeface="Calibri (Body)"/>
                            </a:rPr>
                            <a:t>𝑇</a:t>
                          </a:r>
                          <a14:m>
                            <m:oMath xmlns:m="http://schemas.openxmlformats.org/officeDocument/2006/math">
                              <m:sSub>
                                <m:sSubPr>
                                  <m:ctrlPr>
                                    <a:rPr lang="en-US" sz="1800" i="1" smtClean="0">
                                      <a:latin typeface="Cambria Math" panose="02040503050406030204" pitchFamily="18" charset="0"/>
                                    </a:rPr>
                                  </m:ctrlPr>
                                </m:sSubPr>
                                <m:e>
                                  <m:r>
                                    <a:rPr lang="vi-VN" sz="1800">
                                      <a:latin typeface="Cambria Math" panose="02040503050406030204" pitchFamily="18" charset="0"/>
                                    </a:rPr>
                                    <m:t>𝑃</m:t>
                                  </m:r>
                                </m:e>
                                <m:sub>
                                  <m:r>
                                    <a:rPr lang="vi-VN" sz="1800">
                                      <a:latin typeface="Cambria Math" panose="02040503050406030204" pitchFamily="18" charset="0"/>
                                    </a:rPr>
                                    <m:t>𝑖</m:t>
                                  </m:r>
                                </m:sub>
                              </m:sSub>
                            </m:oMath>
                          </a14:m>
                          <a:r>
                            <a:rPr lang="vi-VN" sz="1800">
                              <a:latin typeface="Calibri (Body)"/>
                            </a:rPr>
                            <a:t> </a:t>
                          </a:r>
                          <a:r>
                            <a:rPr lang="vi-VN" sz="1800" dirty="0">
                              <a:latin typeface="Calibri (Body)"/>
                            </a:rPr>
                            <a:t>(𝑠𝑒𝑞𝑢𝑒𝑛𝑐𝑒): </a:t>
                          </a:r>
                          <a:r>
                            <a:rPr lang="vi-VN" sz="1800" dirty="0" err="1">
                              <a:latin typeface="Calibri (Body)"/>
                            </a:rPr>
                            <a:t>số</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 </a:t>
                          </a:r>
                          <a:r>
                            <a:rPr lang="vi-VN" sz="1800" dirty="0" err="1">
                              <a:latin typeface="Calibri (Body)"/>
                            </a:rPr>
                            <a:t>khớp</a:t>
                          </a:r>
                          <a:r>
                            <a:rPr lang="vi-VN" sz="1800" dirty="0">
                              <a:latin typeface="Calibri (Body)"/>
                            </a:rPr>
                            <a:t> </a:t>
                          </a:r>
                          <a:r>
                            <a:rPr lang="vi-VN" sz="1800" dirty="0" err="1">
                              <a:latin typeface="Calibri (Body)"/>
                            </a:rPr>
                            <a:t>với</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gán</a:t>
                          </a:r>
                          <a:r>
                            <a:rPr lang="vi-VN" sz="1800" dirty="0">
                              <a:latin typeface="Calibri (Body)"/>
                            </a:rPr>
                            <a:t> </a:t>
                          </a:r>
                          <a:r>
                            <a:rPr lang="vi-VN" sz="1800" dirty="0" err="1">
                              <a:latin typeface="Calibri (Body)"/>
                            </a:rPr>
                            <a:t>nhãn</a:t>
                          </a:r>
                          <a:r>
                            <a:rPr lang="vi-VN" sz="1800" dirty="0">
                              <a:latin typeface="Calibri (Body)"/>
                            </a:rPr>
                            <a:t>.</a:t>
                          </a:r>
                        </a:p>
                      </a:txBody>
                      <a:tcPr/>
                    </a:tc>
                    <a:extLst>
                      <a:ext uri="{0D108BD9-81ED-4DB2-BD59-A6C34878D82A}">
                        <a16:rowId xmlns:a16="http://schemas.microsoft.com/office/drawing/2014/main" val="1003108977"/>
                      </a:ext>
                    </a:extLst>
                  </a:tr>
                  <a:tr h="645724">
                    <a:tc>
                      <a:txBody>
                        <a:bodyPr/>
                        <a:lstStyle/>
                        <a:p>
                          <a:pPr marL="342900" marR="0" lvl="0" indent="-342900" algn="l" defTabSz="1218987"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1800" i="1" smtClean="0">
                                  <a:latin typeface="Cambria Math" panose="02040503050406030204" pitchFamily="18" charset="0"/>
                                </a:rPr>
                                <m:t>𝑇𝑜𝑡𝑎</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𝑐h𝑎𝑟𝑎𝑐𝑡𝑒𝑟</m:t>
                                  </m:r>
                                </m:e>
                              </m:d>
                            </m:oMath>
                          </a14:m>
                          <a:r>
                            <a:rPr lang="en-US" sz="1800" dirty="0">
                              <a:latin typeface="Calibri (Body)"/>
                            </a:rPr>
                            <a:t>: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một</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được</a:t>
                          </a:r>
                          <a:r>
                            <a:rPr lang="en-US" sz="1800" dirty="0">
                              <a:latin typeface="Calibri (Body)"/>
                            </a:rPr>
                            <a:t> </a:t>
                          </a:r>
                          <a:r>
                            <a:rPr lang="en-US" sz="1800" dirty="0" err="1">
                              <a:latin typeface="Calibri (Body)"/>
                            </a:rPr>
                            <a:t>gán</a:t>
                          </a:r>
                          <a:r>
                            <a:rPr lang="en-US" sz="1800" dirty="0">
                              <a:latin typeface="Calibri (Body)"/>
                            </a:rPr>
                            <a:t> </a:t>
                          </a:r>
                          <a:r>
                            <a:rPr lang="en-US" sz="1800" dirty="0" err="1">
                              <a:latin typeface="Calibri (Body)"/>
                            </a:rPr>
                            <a:t>nhãn</a:t>
                          </a:r>
                          <a:r>
                            <a:rPr lang="en-US" sz="1800" dirty="0">
                              <a:latin typeface="Calibri (Body)"/>
                            </a:rPr>
                            <a:t>.</a:t>
                          </a:r>
                          <a:endParaRPr lang="en-US" sz="1800" dirty="0">
                            <a:latin typeface="Calibri (Body)"/>
                            <a:cs typeface="Calibri" panose="020F0502020204030204" pitchFamily="34" charset="0"/>
                          </a:endParaRPr>
                        </a:p>
                      </a:txBody>
                      <a:tcPr/>
                    </a:tc>
                    <a:tc>
                      <a:txBody>
                        <a:bodyPr/>
                        <a:lstStyle/>
                        <a:p>
                          <a:pPr marL="285750" indent="-285750">
                            <a:lnSpc>
                              <a:spcPct val="150000"/>
                            </a:lnSpc>
                            <a:buFont typeface="Arial" panose="020B0604020202020204" pitchFamily="34" charset="0"/>
                            <a:buChar char="•"/>
                          </a:pPr>
                          <a:r>
                            <a:rPr lang="en-US" sz="1800" dirty="0">
                              <a:latin typeface="Calibri (Body)"/>
                            </a:rPr>
                            <a:t>Total sequence: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bộ</a:t>
                          </a:r>
                          <a:r>
                            <a:rPr lang="en-US" sz="1800" dirty="0">
                              <a:latin typeface="Calibri (Body)"/>
                            </a:rPr>
                            <a:t> </a:t>
                          </a:r>
                          <a:r>
                            <a:rPr lang="en-US" sz="1800" dirty="0" err="1">
                              <a:latin typeface="Calibri (Body)"/>
                            </a:rPr>
                            <a:t>dữ</a:t>
                          </a:r>
                          <a:r>
                            <a:rPr lang="en-US" sz="1800" dirty="0">
                              <a:latin typeface="Calibri (Body)"/>
                            </a:rPr>
                            <a:t> </a:t>
                          </a:r>
                          <a:r>
                            <a:rPr lang="en-US" sz="1800" kern="1200" dirty="0" err="1">
                              <a:solidFill>
                                <a:schemeClr val="tx1"/>
                              </a:solidFill>
                              <a:latin typeface="Calibri (Body)"/>
                              <a:ea typeface="+mn-ea"/>
                              <a:cs typeface="+mn-cs"/>
                            </a:rPr>
                            <a:t>liệu</a:t>
                          </a:r>
                          <a:r>
                            <a:rPr lang="en-US" sz="1800" dirty="0">
                              <a:latin typeface="Calibri (Body)"/>
                            </a:rPr>
                            <a:t>.</a:t>
                          </a:r>
                        </a:p>
                      </a:txBody>
                      <a:tcPr/>
                    </a:tc>
                    <a:extLst>
                      <a:ext uri="{0D108BD9-81ED-4DB2-BD59-A6C34878D82A}">
                        <a16:rowId xmlns:a16="http://schemas.microsoft.com/office/drawing/2014/main" val="1426923723"/>
                      </a:ext>
                    </a:extLst>
                  </a:tr>
                </a:tbl>
              </a:graphicData>
            </a:graphic>
          </p:graphicFrame>
        </mc:Choice>
        <mc:Fallback xmlns="">
          <p:graphicFrame>
            <p:nvGraphicFramePr>
              <p:cNvPr id="16" name="Table 15">
                <a:extLst>
                  <a:ext uri="{FF2B5EF4-FFF2-40B4-BE49-F238E27FC236}">
                    <a16:creationId xmlns:a16="http://schemas.microsoft.com/office/drawing/2014/main" id="{30CC78AE-3252-0C4C-DE4F-D2DDE6ADEB4F}"/>
                  </a:ext>
                </a:extLst>
              </p:cNvPr>
              <p:cNvGraphicFramePr>
                <a:graphicFrameLocks noGrp="1"/>
              </p:cNvGraphicFramePr>
              <p:nvPr>
                <p:extLst>
                  <p:ext uri="{D42A27DB-BD31-4B8C-83A1-F6EECF244321}">
                    <p14:modId xmlns:p14="http://schemas.microsoft.com/office/powerpoint/2010/main" val="3586591277"/>
                  </p:ext>
                </p:extLst>
              </p:nvPr>
            </p:nvGraphicFramePr>
            <p:xfrm>
              <a:off x="611025" y="2401627"/>
              <a:ext cx="10969936" cy="2735225"/>
            </p:xfrm>
            <a:graphic>
              <a:graphicData uri="http://schemas.openxmlformats.org/drawingml/2006/table">
                <a:tbl>
                  <a:tblPr firstRow="1" bandRow="1">
                    <a:tableStyleId>{2D5ABB26-0587-4C30-8999-92F81FD0307C}</a:tableStyleId>
                  </a:tblPr>
                  <a:tblGrid>
                    <a:gridCol w="5725120">
                      <a:extLst>
                        <a:ext uri="{9D8B030D-6E8A-4147-A177-3AD203B41FA5}">
                          <a16:colId xmlns:a16="http://schemas.microsoft.com/office/drawing/2014/main" val="892667117"/>
                        </a:ext>
                      </a:extLst>
                    </a:gridCol>
                    <a:gridCol w="5244816">
                      <a:extLst>
                        <a:ext uri="{9D8B030D-6E8A-4147-A177-3AD203B41FA5}">
                          <a16:colId xmlns:a16="http://schemas.microsoft.com/office/drawing/2014/main" val="2870418387"/>
                        </a:ext>
                      </a:extLst>
                    </a:gridCol>
                  </a:tblGrid>
                  <a:tr h="460375">
                    <a:tc>
                      <a:txBody>
                        <a:bodyPr/>
                        <a:lstStyle/>
                        <a:p>
                          <a:pPr>
                            <a:lnSpc>
                              <a:spcPct val="150000"/>
                            </a:lnSpc>
                          </a:pPr>
                          <a:r>
                            <a:rPr lang="en-US" sz="1800" dirty="0" err="1">
                              <a:latin typeface="Calibri (Body)"/>
                            </a:rPr>
                            <a:t>Trong</a:t>
                          </a:r>
                          <a:r>
                            <a:rPr lang="en-US" sz="1800" dirty="0">
                              <a:latin typeface="Calibri (Body)"/>
                            </a:rPr>
                            <a:t> </a:t>
                          </a:r>
                          <a:r>
                            <a:rPr lang="en-US" sz="1800" dirty="0" err="1">
                              <a:latin typeface="Calibri (Body)"/>
                            </a:rPr>
                            <a:t>đó</a:t>
                          </a:r>
                          <a:r>
                            <a:rPr lang="en-US" sz="1800" dirty="0">
                              <a:latin typeface="Calibri (Body)"/>
                            </a:rPr>
                            <a:t>:</a:t>
                          </a:r>
                        </a:p>
                      </a:txBody>
                      <a:tcPr/>
                    </a:tc>
                    <a:tc>
                      <a:txBody>
                        <a:bodyPr/>
                        <a:lstStyle/>
                        <a:p>
                          <a:pPr>
                            <a:lnSpc>
                              <a:spcPct val="150000"/>
                            </a:lnSpc>
                          </a:pPr>
                          <a:endParaRPr lang="en-US" sz="1800" dirty="0">
                            <a:latin typeface="Calibri (Body)"/>
                          </a:endParaRPr>
                        </a:p>
                      </a:txBody>
                      <a:tcPr/>
                    </a:tc>
                    <a:extLst>
                      <a:ext uri="{0D108BD9-81ED-4DB2-BD59-A6C34878D82A}">
                        <a16:rowId xmlns:a16="http://schemas.microsoft.com/office/drawing/2014/main" val="2032847845"/>
                      </a:ext>
                    </a:extLst>
                  </a:tr>
                  <a:tr h="1402995">
                    <a:tc>
                      <a:txBody>
                        <a:bodyPr/>
                        <a:lstStyle/>
                        <a:p>
                          <a:endParaRPr lang="en-US"/>
                        </a:p>
                      </a:txBody>
                      <a:tcPr>
                        <a:blipFill>
                          <a:blip r:embed="rId7"/>
                          <a:stretch>
                            <a:fillRect t="-32900" r="-91693" b="-68831"/>
                          </a:stretch>
                        </a:blipFill>
                      </a:tcPr>
                    </a:tc>
                    <a:tc>
                      <a:txBody>
                        <a:bodyPr/>
                        <a:lstStyle/>
                        <a:p>
                          <a:endParaRPr lang="en-US"/>
                        </a:p>
                      </a:txBody>
                      <a:tcPr>
                        <a:blipFill>
                          <a:blip r:embed="rId7"/>
                          <a:stretch>
                            <a:fillRect l="-109059" t="-32900" b="-68831"/>
                          </a:stretch>
                        </a:blipFill>
                      </a:tcPr>
                    </a:tc>
                    <a:extLst>
                      <a:ext uri="{0D108BD9-81ED-4DB2-BD59-A6C34878D82A}">
                        <a16:rowId xmlns:a16="http://schemas.microsoft.com/office/drawing/2014/main" val="1003108977"/>
                      </a:ext>
                    </a:extLst>
                  </a:tr>
                  <a:tr h="871855">
                    <a:tc>
                      <a:txBody>
                        <a:bodyPr/>
                        <a:lstStyle/>
                        <a:p>
                          <a:endParaRPr lang="en-US"/>
                        </a:p>
                      </a:txBody>
                      <a:tcPr>
                        <a:blipFill>
                          <a:blip r:embed="rId7"/>
                          <a:stretch>
                            <a:fillRect t="-214685" r="-91693" b="-11189"/>
                          </a:stretch>
                        </a:blipFill>
                      </a:tcPr>
                    </a:tc>
                    <a:tc>
                      <a:txBody>
                        <a:bodyPr/>
                        <a:lstStyle/>
                        <a:p>
                          <a:pPr marL="285750" indent="-285750">
                            <a:lnSpc>
                              <a:spcPct val="150000"/>
                            </a:lnSpc>
                            <a:buFont typeface="Arial" panose="020B0604020202020204" pitchFamily="34" charset="0"/>
                            <a:buChar char="•"/>
                          </a:pPr>
                          <a:r>
                            <a:rPr lang="en-US" sz="1800" dirty="0">
                              <a:latin typeface="Calibri (Body)"/>
                            </a:rPr>
                            <a:t>Total sequence: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bộ</a:t>
                          </a:r>
                          <a:r>
                            <a:rPr lang="en-US" sz="1800" dirty="0">
                              <a:latin typeface="Calibri (Body)"/>
                            </a:rPr>
                            <a:t> </a:t>
                          </a:r>
                          <a:r>
                            <a:rPr lang="en-US" sz="1800" dirty="0" err="1">
                              <a:latin typeface="Calibri (Body)"/>
                            </a:rPr>
                            <a:t>dữ</a:t>
                          </a:r>
                          <a:r>
                            <a:rPr lang="en-US" sz="1800" dirty="0">
                              <a:latin typeface="Calibri (Body)"/>
                            </a:rPr>
                            <a:t> </a:t>
                          </a:r>
                          <a:r>
                            <a:rPr lang="en-US" sz="1800" kern="1200" dirty="0" err="1">
                              <a:solidFill>
                                <a:schemeClr val="tx1"/>
                              </a:solidFill>
                              <a:latin typeface="Calibri (Body)"/>
                              <a:ea typeface="+mn-ea"/>
                              <a:cs typeface="+mn-cs"/>
                            </a:rPr>
                            <a:t>liệu</a:t>
                          </a:r>
                          <a:r>
                            <a:rPr lang="en-US" sz="1800" dirty="0">
                              <a:latin typeface="Calibri (Body)"/>
                            </a:rPr>
                            <a:t>.</a:t>
                          </a:r>
                        </a:p>
                      </a:txBody>
                      <a:tcPr/>
                    </a:tc>
                    <a:extLst>
                      <a:ext uri="{0D108BD9-81ED-4DB2-BD59-A6C34878D82A}">
                        <a16:rowId xmlns:a16="http://schemas.microsoft.com/office/drawing/2014/main" val="1426923723"/>
                      </a:ext>
                    </a:extLst>
                  </a:tr>
                </a:tbl>
              </a:graphicData>
            </a:graphic>
          </p:graphicFrame>
        </mc:Fallback>
      </mc:AlternateContent>
      <p:sp>
        <p:nvSpPr>
          <p:cNvPr id="13" name="Title 1">
            <a:extLst>
              <a:ext uri="{FF2B5EF4-FFF2-40B4-BE49-F238E27FC236}">
                <a16:creationId xmlns:a16="http://schemas.microsoft.com/office/drawing/2014/main" id="{89169BC7-FE1C-6B1D-429B-73F95B259DE8}"/>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Metrics đánh giá với riêng Text Recognition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8" action="ppaction://hlinksldjump"/>
            <a:extLst>
              <a:ext uri="{FF2B5EF4-FFF2-40B4-BE49-F238E27FC236}">
                <a16:creationId xmlns:a16="http://schemas.microsoft.com/office/drawing/2014/main" id="{9CFDA051-E41C-B956-B2E7-7183EC57C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5" name="Hộp Văn bản 7">
            <a:extLst>
              <a:ext uri="{FF2B5EF4-FFF2-40B4-BE49-F238E27FC236}">
                <a16:creationId xmlns:a16="http://schemas.microsoft.com/office/drawing/2014/main" id="{A0BB0E1C-3078-616E-04F0-5386D9CE092E}"/>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8B6BBB3D-209D-AB3A-EFB1-03DB6354ADD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2263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2" presetClass="entr" presetSubtype="4"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36</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5" name="TextBox 4">
            <a:extLst>
              <a:ext uri="{FF2B5EF4-FFF2-40B4-BE49-F238E27FC236}">
                <a16:creationId xmlns:a16="http://schemas.microsoft.com/office/drawing/2014/main" id="{EA45E168-01E7-7B65-07AF-23785B8B43C7}"/>
              </a:ext>
            </a:extLst>
          </p:cNvPr>
          <p:cNvSpPr txBox="1"/>
          <p:nvPr/>
        </p:nvSpPr>
        <p:spPr>
          <a:xfrm>
            <a:off x="6831277" y="1417152"/>
            <a:ext cx="3651095" cy="646331"/>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14</a:t>
            </a:r>
            <a:r>
              <a:rPr lang="en-US" sz="1800">
                <a:effectLst/>
                <a:latin typeface="Calibri (Body)"/>
                <a:ea typeface="Calibri" panose="020F0502020204030204" pitchFamily="34" charset="0"/>
                <a:cs typeface="Times New Roman" panose="02020603050405020304" pitchFamily="18" charset="0"/>
              </a:rPr>
              <a:t>. Kết quả chi tiết của mô hình 2 DBNet và EAST theo từng tác phẩm</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7644D678-BAE3-E127-B234-0EAF2696D148}"/>
              </a:ext>
            </a:extLst>
          </p:cNvPr>
          <p:cNvGraphicFramePr>
            <a:graphicFrameLocks noGrp="1"/>
          </p:cNvGraphicFramePr>
          <p:nvPr>
            <p:extLst>
              <p:ext uri="{D42A27DB-BD31-4B8C-83A1-F6EECF244321}">
                <p14:modId xmlns:p14="http://schemas.microsoft.com/office/powerpoint/2010/main" val="3249234343"/>
              </p:ext>
            </p:extLst>
          </p:nvPr>
        </p:nvGraphicFramePr>
        <p:xfrm>
          <a:off x="4516693" y="2071334"/>
          <a:ext cx="7504068" cy="3607054"/>
        </p:xfrm>
        <a:graphic>
          <a:graphicData uri="http://schemas.openxmlformats.org/drawingml/2006/table">
            <a:tbl>
              <a:tblPr firstRow="1" firstCol="1" bandRow="1">
                <a:tableStyleId>{5940675A-B579-460E-94D1-54222C63F5DA}</a:tableStyleId>
              </a:tblPr>
              <a:tblGrid>
                <a:gridCol w="2357057">
                  <a:extLst>
                    <a:ext uri="{9D8B030D-6E8A-4147-A177-3AD203B41FA5}">
                      <a16:colId xmlns:a16="http://schemas.microsoft.com/office/drawing/2014/main" val="4155398105"/>
                    </a:ext>
                  </a:extLst>
                </a:gridCol>
                <a:gridCol w="947674">
                  <a:extLst>
                    <a:ext uri="{9D8B030D-6E8A-4147-A177-3AD203B41FA5}">
                      <a16:colId xmlns:a16="http://schemas.microsoft.com/office/drawing/2014/main" val="517856144"/>
                    </a:ext>
                  </a:extLst>
                </a:gridCol>
                <a:gridCol w="749935">
                  <a:extLst>
                    <a:ext uri="{9D8B030D-6E8A-4147-A177-3AD203B41FA5}">
                      <a16:colId xmlns:a16="http://schemas.microsoft.com/office/drawing/2014/main" val="2874768195"/>
                    </a:ext>
                  </a:extLst>
                </a:gridCol>
                <a:gridCol w="889508">
                  <a:extLst>
                    <a:ext uri="{9D8B030D-6E8A-4147-A177-3AD203B41FA5}">
                      <a16:colId xmlns:a16="http://schemas.microsoft.com/office/drawing/2014/main" val="2541376136"/>
                    </a:ext>
                  </a:extLst>
                </a:gridCol>
                <a:gridCol w="947674">
                  <a:extLst>
                    <a:ext uri="{9D8B030D-6E8A-4147-A177-3AD203B41FA5}">
                      <a16:colId xmlns:a16="http://schemas.microsoft.com/office/drawing/2014/main" val="3781284718"/>
                    </a:ext>
                  </a:extLst>
                </a:gridCol>
                <a:gridCol w="749935">
                  <a:extLst>
                    <a:ext uri="{9D8B030D-6E8A-4147-A177-3AD203B41FA5}">
                      <a16:colId xmlns:a16="http://schemas.microsoft.com/office/drawing/2014/main" val="3214968926"/>
                    </a:ext>
                  </a:extLst>
                </a:gridCol>
                <a:gridCol w="862285">
                  <a:extLst>
                    <a:ext uri="{9D8B030D-6E8A-4147-A177-3AD203B41FA5}">
                      <a16:colId xmlns:a16="http://schemas.microsoft.com/office/drawing/2014/main" val="3449168391"/>
                    </a:ext>
                  </a:extLst>
                </a:gridCol>
              </a:tblGrid>
              <a:tr h="0">
                <a:tc rowSpan="2">
                  <a:txBody>
                    <a:bodyPr/>
                    <a:lstStyle/>
                    <a:p>
                      <a:pPr marL="0" marR="0" algn="ctr">
                        <a:lnSpc>
                          <a:spcPct val="150000"/>
                        </a:lnSpc>
                        <a:spcBef>
                          <a:spcPts val="0"/>
                        </a:spcBef>
                        <a:spcAft>
                          <a:spcPts val="0"/>
                        </a:spcAft>
                      </a:pPr>
                      <a:r>
                        <a:rPr lang="en-US" sz="1600" b="1">
                          <a:effectLst/>
                          <a:latin typeface="Calibri (Body)"/>
                        </a:rPr>
                        <a:t>Tên tác phẩm</a:t>
                      </a:r>
                      <a:endParaRPr lang="en-US" sz="1600" b="1" dirty="0">
                        <a:effectLst/>
                        <a:latin typeface="Calibri (Body)"/>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0"/>
                        </a:spcAft>
                      </a:pPr>
                      <a:r>
                        <a:rPr lang="en-US" sz="1600" b="1">
                          <a:effectLst/>
                          <a:latin typeface="Calibri (Body)"/>
                          <a:ea typeface="Calibri" panose="020F0502020204030204" pitchFamily="34" charset="0"/>
                          <a:cs typeface="Times New Roman" panose="02020603050405020304" pitchFamily="18" charset="0"/>
                        </a:rPr>
                        <a:t>Mô hình DBNet</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0"/>
                        </a:spcAft>
                      </a:pPr>
                      <a:r>
                        <a:rPr lang="en-US" sz="1600" b="1">
                          <a:effectLst/>
                          <a:latin typeface="Calibri (Body)"/>
                          <a:ea typeface="Calibri" panose="020F0502020204030204" pitchFamily="34" charset="0"/>
                          <a:cs typeface="Times New Roman" panose="02020603050405020304" pitchFamily="18" charset="0"/>
                        </a:rPr>
                        <a:t>Mô hình EAST</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2695530"/>
                  </a:ext>
                </a:extLst>
              </a:tr>
              <a:tr h="0">
                <a:tc vMerge="1">
                  <a:txBody>
                    <a:bodyPr/>
                    <a:lstStyle/>
                    <a:p>
                      <a:pPr marL="0" marR="0" algn="ctr">
                        <a:lnSpc>
                          <a:spcPct val="150000"/>
                        </a:lnSpc>
                        <a:spcBef>
                          <a:spcPts val="0"/>
                        </a:spcBef>
                        <a:spcAft>
                          <a:spcPts val="0"/>
                        </a:spcAft>
                      </a:pPr>
                      <a:r>
                        <a:rPr lang="en-US" sz="1600" b="1" dirty="0" err="1">
                          <a:effectLst/>
                          <a:latin typeface="Calibri (Body)"/>
                        </a:rPr>
                        <a:t>Tên</a:t>
                      </a:r>
                      <a:r>
                        <a:rPr lang="en-US" sz="1600" b="1" dirty="0">
                          <a:effectLst/>
                          <a:latin typeface="Calibri (Body)"/>
                        </a:rPr>
                        <a:t> </a:t>
                      </a:r>
                      <a:r>
                        <a:rPr lang="en-US" sz="1600" b="1" dirty="0" err="1">
                          <a:effectLst/>
                          <a:latin typeface="Calibri (Body)"/>
                        </a:rPr>
                        <a:t>tác</a:t>
                      </a:r>
                      <a:r>
                        <a:rPr lang="en-US" sz="1600" b="1" dirty="0">
                          <a:effectLst/>
                          <a:latin typeface="Calibri (Body)"/>
                        </a:rPr>
                        <a:t> </a:t>
                      </a:r>
                      <a:r>
                        <a:rPr lang="en-US" sz="1600" b="1" dirty="0" err="1">
                          <a:effectLst/>
                          <a:latin typeface="Calibri (Body)"/>
                        </a:rPr>
                        <a:t>phẩm</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9511502"/>
                  </a:ext>
                </a:extLst>
              </a:tr>
              <a:tr h="0">
                <a:tc>
                  <a:txBody>
                    <a:bodyPr/>
                    <a:lstStyle/>
                    <a:p>
                      <a:pPr marL="0" marR="0">
                        <a:lnSpc>
                          <a:spcPct val="150000"/>
                        </a:lnSpc>
                        <a:spcBef>
                          <a:spcPts val="0"/>
                        </a:spcBef>
                        <a:spcAft>
                          <a:spcPts val="0"/>
                        </a:spcAft>
                      </a:pPr>
                      <a:r>
                        <a:rPr lang="vi-VN" sz="1600" dirty="0" err="1">
                          <a:effectLst/>
                          <a:latin typeface="Calibri (Body)"/>
                        </a:rPr>
                        <a:t>Lục</a:t>
                      </a:r>
                      <a:r>
                        <a:rPr lang="vi-VN" sz="1600" dirty="0">
                          <a:effectLst/>
                          <a:latin typeface="Calibri (Body)"/>
                        </a:rPr>
                        <a:t> Vân Tiên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0.9993</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4542439"/>
                  </a:ext>
                </a:extLst>
              </a:tr>
              <a:tr h="0">
                <a:tc>
                  <a:txBody>
                    <a:bodyPr/>
                    <a:lstStyle/>
                    <a:p>
                      <a:pPr marL="0" marR="0">
                        <a:lnSpc>
                          <a:spcPct val="150000"/>
                        </a:lnSpc>
                        <a:spcBef>
                          <a:spcPts val="0"/>
                        </a:spcBef>
                        <a:spcAft>
                          <a:spcPts val="0"/>
                        </a:spcAft>
                      </a:pPr>
                      <a:r>
                        <a:rPr lang="vi-VN" sz="1600" dirty="0" err="1">
                          <a:effectLst/>
                          <a:latin typeface="Calibri (Body)"/>
                        </a:rPr>
                        <a:t>Truyện</a:t>
                      </a:r>
                      <a:r>
                        <a:rPr lang="vi-VN" sz="1600" dirty="0">
                          <a:effectLst/>
                          <a:latin typeface="Calibri (Body)"/>
                        </a:rPr>
                        <a:t> </a:t>
                      </a:r>
                      <a:r>
                        <a:rPr lang="vi-VN" sz="1600" dirty="0" err="1">
                          <a:effectLst/>
                          <a:latin typeface="Calibri (Body)"/>
                        </a:rPr>
                        <a:t>Kiều</a:t>
                      </a:r>
                      <a:r>
                        <a:rPr lang="vi-VN" sz="1600" dirty="0">
                          <a:effectLst/>
                          <a:latin typeface="Calibri (Body)"/>
                        </a:rPr>
                        <a:t> </a:t>
                      </a:r>
                      <a:r>
                        <a:rPr lang="vi-VN" sz="1600" dirty="0" err="1">
                          <a:effectLst/>
                          <a:latin typeface="Calibri (Body)"/>
                        </a:rPr>
                        <a:t>bản</a:t>
                      </a:r>
                      <a:r>
                        <a:rPr lang="vi-VN" sz="1600" dirty="0">
                          <a:effectLst/>
                          <a:latin typeface="Calibri (Body)"/>
                        </a:rPr>
                        <a:t> 1866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1</a:t>
                      </a:r>
                      <a:r>
                        <a:rPr lang="en-US" sz="1600">
                          <a:effectLst/>
                          <a:highlight>
                            <a:srgbClr val="FFFF00"/>
                          </a:highligh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8397605"/>
                  </a:ext>
                </a:extLst>
              </a:tr>
              <a:tr h="0">
                <a:tc>
                  <a:txBody>
                    <a:bodyPr/>
                    <a:lstStyle/>
                    <a:p>
                      <a:pPr marL="0" marR="0">
                        <a:lnSpc>
                          <a:spcPct val="150000"/>
                        </a:lnSpc>
                        <a:spcBef>
                          <a:spcPts val="0"/>
                        </a:spcBef>
                        <a:spcAft>
                          <a:spcPts val="0"/>
                        </a:spcAft>
                      </a:pPr>
                      <a:r>
                        <a:rPr lang="vi-VN" sz="1600">
                          <a:effectLst/>
                          <a:latin typeface="Calibri (Body)"/>
                        </a:rPr>
                        <a:t>Truyện Kiều bản 1871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1</a:t>
                      </a:r>
                      <a:r>
                        <a:rPr lang="en-US" sz="1600">
                          <a:effectLst/>
                          <a:highlight>
                            <a:srgbClr val="FFFF00"/>
                          </a:highligh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0334896"/>
                  </a:ext>
                </a:extLst>
              </a:tr>
              <a:tr h="0">
                <a:tc>
                  <a:txBody>
                    <a:bodyPr/>
                    <a:lstStyle/>
                    <a:p>
                      <a:pPr marL="0" marR="0">
                        <a:lnSpc>
                          <a:spcPct val="150000"/>
                        </a:lnSpc>
                        <a:spcBef>
                          <a:spcPts val="0"/>
                        </a:spcBef>
                        <a:spcAft>
                          <a:spcPts val="0"/>
                        </a:spcAft>
                      </a:pPr>
                      <a:r>
                        <a:rPr lang="vi-VN" sz="1600" dirty="0" err="1">
                          <a:effectLst/>
                          <a:latin typeface="Calibri (Body)"/>
                        </a:rPr>
                        <a:t>Truyện</a:t>
                      </a:r>
                      <a:r>
                        <a:rPr lang="vi-VN" sz="1600" dirty="0">
                          <a:effectLst/>
                          <a:latin typeface="Calibri (Body)"/>
                        </a:rPr>
                        <a:t> </a:t>
                      </a:r>
                      <a:r>
                        <a:rPr lang="vi-VN" sz="1600" dirty="0" err="1">
                          <a:effectLst/>
                          <a:latin typeface="Calibri (Body)"/>
                        </a:rPr>
                        <a:t>Kiều</a:t>
                      </a:r>
                      <a:r>
                        <a:rPr lang="vi-VN" sz="1600" dirty="0">
                          <a:effectLst/>
                          <a:latin typeface="Calibri (Body)"/>
                        </a:rPr>
                        <a:t> </a:t>
                      </a:r>
                      <a:r>
                        <a:rPr lang="vi-VN" sz="1600" dirty="0" err="1">
                          <a:effectLst/>
                          <a:latin typeface="Calibri (Body)"/>
                        </a:rPr>
                        <a:t>bản</a:t>
                      </a:r>
                      <a:r>
                        <a:rPr lang="vi-VN" sz="1600" dirty="0">
                          <a:effectLst/>
                          <a:latin typeface="Calibri (Body)"/>
                        </a:rPr>
                        <a:t> 1872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0.9864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0.9931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1620894"/>
                  </a:ext>
                </a:extLst>
              </a:tr>
              <a:tr h="0">
                <a:tc>
                  <a:txBody>
                    <a:bodyPr/>
                    <a:lstStyle/>
                    <a:p>
                      <a:pPr marL="0" marR="0">
                        <a:lnSpc>
                          <a:spcPct val="150000"/>
                        </a:lnSpc>
                        <a:spcBef>
                          <a:spcPts val="0"/>
                        </a:spcBef>
                        <a:spcAft>
                          <a:spcPts val="0"/>
                        </a:spcAft>
                      </a:pPr>
                      <a:r>
                        <a:rPr lang="vi-VN" sz="1600">
                          <a:effectLst/>
                          <a:latin typeface="Calibri (Body)"/>
                        </a:rPr>
                        <a:t>ĐVSKTT-Quyển Thủ</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0.9974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0.9822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0.9898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0.976</a:t>
                      </a:r>
                      <a:r>
                        <a:rPr lang="en-US" sz="1600">
                          <a:effectLst/>
                          <a:latin typeface="Calibri (Body)"/>
                        </a:rPr>
                        <a:t>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0.9531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0.9644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0133390"/>
                  </a:ext>
                </a:extLst>
              </a:tr>
              <a:tr h="0">
                <a:tc>
                  <a:txBody>
                    <a:bodyPr/>
                    <a:lstStyle/>
                    <a:p>
                      <a:pPr marL="0" marR="0">
                        <a:lnSpc>
                          <a:spcPct val="150000"/>
                        </a:lnSpc>
                        <a:spcBef>
                          <a:spcPts val="0"/>
                        </a:spcBef>
                        <a:spcAft>
                          <a:spcPts val="0"/>
                        </a:spcAft>
                      </a:pPr>
                      <a:r>
                        <a:rPr lang="vi-VN" sz="1600">
                          <a:effectLst/>
                          <a:latin typeface="Calibri (Body)"/>
                        </a:rPr>
                        <a:t>ĐVSKTT-Ngoại kỷ toàn thư</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0.9997</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0.9956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0.973</a:t>
                      </a:r>
                      <a:r>
                        <a:rPr lang="en-US" sz="1600" dirty="0">
                          <a:effectLst/>
                          <a:latin typeface="Calibri (Body)"/>
                        </a:rPr>
                        <a:t>0</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0.9616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0.9672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922423"/>
                  </a:ext>
                </a:extLst>
              </a:tr>
              <a:tr h="0">
                <a:tc>
                  <a:txBody>
                    <a:bodyPr/>
                    <a:lstStyle/>
                    <a:p>
                      <a:pPr marL="0" marR="0">
                        <a:lnSpc>
                          <a:spcPct val="150000"/>
                        </a:lnSpc>
                        <a:spcBef>
                          <a:spcPts val="0"/>
                        </a:spcBef>
                        <a:spcAft>
                          <a:spcPts val="0"/>
                        </a:spcAft>
                      </a:pPr>
                      <a:r>
                        <a:rPr lang="vi-VN" sz="1600">
                          <a:effectLst/>
                          <a:latin typeface="Calibri (Body)"/>
                        </a:rPr>
                        <a:t>ĐVSKTT-Bản kỷ toàn thư</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0.9945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0.9968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0.9901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0.988</a:t>
                      </a:r>
                      <a:r>
                        <a:rPr lang="en-US" sz="1600">
                          <a:effectLst/>
                          <a:latin typeface="Calibri (Body)"/>
                        </a:rPr>
                        <a:t>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3890801"/>
                  </a:ext>
                </a:extLst>
              </a:tr>
              <a:tr h="0">
                <a:tc>
                  <a:txBody>
                    <a:bodyPr/>
                    <a:lstStyle/>
                    <a:p>
                      <a:pPr marL="0" marR="0">
                        <a:lnSpc>
                          <a:spcPct val="150000"/>
                        </a:lnSpc>
                        <a:spcBef>
                          <a:spcPts val="0"/>
                        </a:spcBef>
                        <a:spcAft>
                          <a:spcPts val="0"/>
                        </a:spcAft>
                      </a:pPr>
                      <a:r>
                        <a:rPr lang="vi-VN" sz="1600">
                          <a:effectLst/>
                          <a:latin typeface="Calibri (Body)"/>
                        </a:rPr>
                        <a:t>ĐVSKTT-Bản kỷ thực lục</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0.9963</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0.9929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0.9867</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0.9898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2696043"/>
                  </a:ext>
                </a:extLst>
              </a:tr>
              <a:tr h="0">
                <a:tc>
                  <a:txBody>
                    <a:bodyPr/>
                    <a:lstStyle/>
                    <a:p>
                      <a:pPr marL="0" marR="0">
                        <a:lnSpc>
                          <a:spcPct val="150000"/>
                        </a:lnSpc>
                        <a:spcBef>
                          <a:spcPts val="0"/>
                        </a:spcBef>
                        <a:spcAft>
                          <a:spcPts val="0"/>
                        </a:spcAft>
                      </a:pPr>
                      <a:r>
                        <a:rPr lang="vi-VN" sz="1600">
                          <a:effectLst/>
                          <a:latin typeface="Calibri (Body)"/>
                        </a:rPr>
                        <a:t>ĐVSKTT-Bản kỷ tục biên</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0.9882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0.9934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0.9889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0.9773</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0.9831</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1726306"/>
                  </a:ext>
                </a:extLst>
              </a:tr>
            </a:tbl>
          </a:graphicData>
        </a:graphic>
      </p:graphicFrame>
      <p:graphicFrame>
        <p:nvGraphicFramePr>
          <p:cNvPr id="11" name="Table 10">
            <a:extLst>
              <a:ext uri="{FF2B5EF4-FFF2-40B4-BE49-F238E27FC236}">
                <a16:creationId xmlns:a16="http://schemas.microsoft.com/office/drawing/2014/main" id="{16AAE55B-BB2C-A2D2-4F68-9697ABFD2395}"/>
              </a:ext>
            </a:extLst>
          </p:cNvPr>
          <p:cNvGraphicFramePr>
            <a:graphicFrameLocks noGrp="1"/>
          </p:cNvGraphicFramePr>
          <p:nvPr>
            <p:extLst>
              <p:ext uri="{D42A27DB-BD31-4B8C-83A1-F6EECF244321}">
                <p14:modId xmlns:p14="http://schemas.microsoft.com/office/powerpoint/2010/main" val="474747217"/>
              </p:ext>
            </p:extLst>
          </p:nvPr>
        </p:nvGraphicFramePr>
        <p:xfrm>
          <a:off x="171650" y="2079154"/>
          <a:ext cx="4248759" cy="1639570"/>
        </p:xfrm>
        <a:graphic>
          <a:graphicData uri="http://schemas.openxmlformats.org/drawingml/2006/table">
            <a:tbl>
              <a:tblPr firstRow="1" firstCol="1" bandRow="1">
                <a:tableStyleId>{5940675A-B579-460E-94D1-54222C63F5DA}</a:tableStyleId>
              </a:tblPr>
              <a:tblGrid>
                <a:gridCol w="875929">
                  <a:extLst>
                    <a:ext uri="{9D8B030D-6E8A-4147-A177-3AD203B41FA5}">
                      <a16:colId xmlns:a16="http://schemas.microsoft.com/office/drawing/2014/main" val="3473866771"/>
                    </a:ext>
                  </a:extLst>
                </a:gridCol>
                <a:gridCol w="864299">
                  <a:extLst>
                    <a:ext uri="{9D8B030D-6E8A-4147-A177-3AD203B41FA5}">
                      <a16:colId xmlns:a16="http://schemas.microsoft.com/office/drawing/2014/main" val="135873326"/>
                    </a:ext>
                  </a:extLst>
                </a:gridCol>
                <a:gridCol w="918937">
                  <a:extLst>
                    <a:ext uri="{9D8B030D-6E8A-4147-A177-3AD203B41FA5}">
                      <a16:colId xmlns:a16="http://schemas.microsoft.com/office/drawing/2014/main" val="1640038825"/>
                    </a:ext>
                  </a:extLst>
                </a:gridCol>
                <a:gridCol w="730112">
                  <a:extLst>
                    <a:ext uri="{9D8B030D-6E8A-4147-A177-3AD203B41FA5}">
                      <a16:colId xmlns:a16="http://schemas.microsoft.com/office/drawing/2014/main" val="677803753"/>
                    </a:ext>
                  </a:extLst>
                </a:gridCol>
                <a:gridCol w="859482">
                  <a:extLst>
                    <a:ext uri="{9D8B030D-6E8A-4147-A177-3AD203B41FA5}">
                      <a16:colId xmlns:a16="http://schemas.microsoft.com/office/drawing/2014/main" val="3863177591"/>
                    </a:ext>
                  </a:extLst>
                </a:gridCol>
              </a:tblGrid>
              <a:tr h="0">
                <a:tc>
                  <a:txBody>
                    <a:bodyPr/>
                    <a:lstStyle/>
                    <a:p>
                      <a:pPr marL="0" marR="0" algn="ctr">
                        <a:lnSpc>
                          <a:spcPct val="150000"/>
                        </a:lnSpc>
                        <a:spcBef>
                          <a:spcPts val="0"/>
                        </a:spcBef>
                        <a:spcAft>
                          <a:spcPts val="0"/>
                        </a:spcAft>
                      </a:pPr>
                      <a:r>
                        <a:rPr lang="vi-VN" sz="1600" b="1" dirty="0">
                          <a:effectLst/>
                          <a:latin typeface="Calibri (Body)"/>
                        </a:rPr>
                        <a:t> </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Mô </a:t>
                      </a:r>
                      <a:r>
                        <a:rPr lang="vi-VN" sz="1600" b="1" dirty="0" err="1">
                          <a:effectLst/>
                          <a:latin typeface="Calibri (Body)"/>
                        </a:rPr>
                        <a:t>hình</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rowSpan="2">
                  <a:txBody>
                    <a:bodyPr/>
                    <a:lstStyle/>
                    <a:p>
                      <a:pPr marL="0" marR="0" algn="ctr">
                        <a:lnSpc>
                          <a:spcPct val="150000"/>
                        </a:lnSpc>
                        <a:spcBef>
                          <a:spcPts val="0"/>
                        </a:spcBef>
                        <a:spcAft>
                          <a:spcPts val="0"/>
                        </a:spcAft>
                      </a:pPr>
                      <a:r>
                        <a:rPr lang="vi-VN" sz="1600" b="1" dirty="0">
                          <a:effectLst/>
                          <a:latin typeface="Calibri (Body)"/>
                        </a:rPr>
                        <a:t>Thơ</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DBNet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1</a:t>
                      </a:r>
                      <a:r>
                        <a:rPr lang="en-US" sz="1600" dirty="0">
                          <a:effectLst/>
                          <a:highlight>
                            <a:srgbClr val="FFFF00"/>
                          </a:highlight>
                          <a:latin typeface="Calibri (Body)"/>
                        </a:rPr>
                        <a:t>.0000</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0.9998</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0.9999</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036108"/>
                  </a:ext>
                </a:extLst>
              </a:tr>
              <a:tr h="0">
                <a:tc vMerge="1">
                  <a:txBody>
                    <a:bodyPr/>
                    <a:lstStyle/>
                    <a:p>
                      <a:endParaRPr lang="en-US"/>
                    </a:p>
                  </a:txBody>
                  <a:tcPr/>
                </a:tc>
                <a:tc>
                  <a:txBody>
                    <a:bodyPr/>
                    <a:lstStyle/>
                    <a:p>
                      <a:pPr marL="0" marR="0" algn="ctr">
                        <a:lnSpc>
                          <a:spcPct val="150000"/>
                        </a:lnSpc>
                        <a:spcBef>
                          <a:spcPts val="0"/>
                        </a:spcBef>
                        <a:spcAft>
                          <a:spcPts val="0"/>
                        </a:spcAft>
                      </a:pPr>
                      <a:r>
                        <a:rPr lang="vi-VN" sz="1600">
                          <a:effectLst/>
                          <a:latin typeface="Calibri (Body)"/>
                        </a:rPr>
                        <a:t>EAST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0.9959</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0.9976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rowSpan="2">
                  <a:txBody>
                    <a:bodyPr/>
                    <a:lstStyle/>
                    <a:p>
                      <a:pPr marL="0" marR="0" algn="ctr">
                        <a:lnSpc>
                          <a:spcPct val="150000"/>
                        </a:lnSpc>
                        <a:spcBef>
                          <a:spcPts val="0"/>
                        </a:spcBef>
                        <a:spcAft>
                          <a:spcPts val="0"/>
                        </a:spcAft>
                      </a:pPr>
                      <a:r>
                        <a:rPr lang="vi-VN" sz="1600" b="1" dirty="0">
                          <a:effectLst/>
                          <a:latin typeface="Calibri (Body)"/>
                        </a:rPr>
                        <a:t>Văn xuôi</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DBNet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0.9989</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0.9926</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0.9957</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vMerge="1">
                  <a:txBody>
                    <a:bodyPr/>
                    <a:lstStyle/>
                    <a:p>
                      <a:endParaRPr lang="en-US"/>
                    </a:p>
                  </a:txBody>
                  <a:tcPr/>
                </a:tc>
                <a:tc>
                  <a:txBody>
                    <a:bodyPr/>
                    <a:lstStyle/>
                    <a:p>
                      <a:pPr marL="0" marR="0" algn="ctr">
                        <a:lnSpc>
                          <a:spcPct val="150000"/>
                        </a:lnSpc>
                        <a:spcBef>
                          <a:spcPts val="0"/>
                        </a:spcBef>
                        <a:spcAft>
                          <a:spcPts val="0"/>
                        </a:spcAft>
                      </a:pPr>
                      <a:r>
                        <a:rPr lang="vi-VN" sz="1600">
                          <a:effectLst/>
                          <a:latin typeface="Calibri (Body)"/>
                        </a:rPr>
                        <a:t>EAST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0.9891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0.9818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0.9855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3210163"/>
                  </a:ext>
                </a:extLst>
              </a:tr>
            </a:tbl>
          </a:graphicData>
        </a:graphic>
      </p:graphicFrame>
      <p:sp>
        <p:nvSpPr>
          <p:cNvPr id="12" name="TextBox 11">
            <a:extLst>
              <a:ext uri="{FF2B5EF4-FFF2-40B4-BE49-F238E27FC236}">
                <a16:creationId xmlns:a16="http://schemas.microsoft.com/office/drawing/2014/main" id="{7E694B16-3568-2218-8FE3-A1771019E39A}"/>
              </a:ext>
            </a:extLst>
          </p:cNvPr>
          <p:cNvSpPr txBox="1"/>
          <p:nvPr/>
        </p:nvSpPr>
        <p:spPr>
          <a:xfrm>
            <a:off x="798271" y="1417152"/>
            <a:ext cx="2867920" cy="646331"/>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13. </a:t>
            </a:r>
            <a:r>
              <a:rPr lang="en-US" sz="1800" dirty="0" err="1">
                <a:effectLst/>
                <a:latin typeface="Calibri (Body)"/>
                <a:ea typeface="Calibri" panose="020F0502020204030204" pitchFamily="34" charset="0"/>
                <a:cs typeface="Times New Roman" panose="02020603050405020304" pitchFamily="18" charset="0"/>
              </a:rPr>
              <a:t>Kết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quả</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tổng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quan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cho</a:t>
            </a:r>
            <a:r>
              <a:rPr lang="en-US" sz="1800" dirty="0">
                <a:effectLst/>
                <a:latin typeface="Calibri (Body)"/>
                <a:ea typeface="Calibri" panose="020F0502020204030204" pitchFamily="34" charset="0"/>
                <a:cs typeface="Times New Roman" panose="02020603050405020304" pitchFamily="18" charset="0"/>
              </a:rPr>
              <a:t> Text Detection</a:t>
            </a:r>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6" name="Title 1">
            <a:extLst>
              <a:ext uri="{FF2B5EF4-FFF2-40B4-BE49-F238E27FC236}">
                <a16:creationId xmlns:a16="http://schemas.microsoft.com/office/drawing/2014/main" id="{6CFB3AC2-D8F6-EDD7-3099-CBC1EAED776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5.2. KẾT QUẢ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D9786548-1A31-F6CB-64C9-2B45845EC910}"/>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37778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37</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KẾT </a:t>
            </a:r>
            <a:r>
              <a:rPr lang="en-US" sz="1400" b="1">
                <a:solidFill>
                  <a:schemeClr val="accent6">
                    <a:lumMod val="75000"/>
                  </a:schemeClr>
                </a:solidFill>
              </a:rPr>
              <a:t>QUẢ THỰC NGHIỆM</a:t>
            </a:r>
            <a:endParaRPr lang="vi-VN" sz="1400" b="1" dirty="0">
              <a:solidFill>
                <a:schemeClr val="accent6">
                  <a:lumMod val="75000"/>
                </a:schemeClr>
              </a:solidFill>
            </a:endParaRPr>
          </a:p>
        </p:txBody>
      </p:sp>
      <p:graphicFrame>
        <p:nvGraphicFramePr>
          <p:cNvPr id="5" name="Table 4">
            <a:extLst>
              <a:ext uri="{FF2B5EF4-FFF2-40B4-BE49-F238E27FC236}">
                <a16:creationId xmlns:a16="http://schemas.microsoft.com/office/drawing/2014/main" id="{95CD1E86-C2AA-D7AF-1EEB-9C3629678137}"/>
              </a:ext>
            </a:extLst>
          </p:cNvPr>
          <p:cNvGraphicFramePr>
            <a:graphicFrameLocks noGrp="1"/>
          </p:cNvGraphicFramePr>
          <p:nvPr>
            <p:extLst>
              <p:ext uri="{D42A27DB-BD31-4B8C-83A1-F6EECF244321}">
                <p14:modId xmlns:p14="http://schemas.microsoft.com/office/powerpoint/2010/main" val="1958808770"/>
              </p:ext>
            </p:extLst>
          </p:nvPr>
        </p:nvGraphicFramePr>
        <p:xfrm>
          <a:off x="2390388" y="1440397"/>
          <a:ext cx="7411225" cy="4426668"/>
        </p:xfrm>
        <a:graphic>
          <a:graphicData uri="http://schemas.openxmlformats.org/drawingml/2006/table">
            <a:tbl>
              <a:tblPr firstRow="1" firstCol="1" bandRow="1">
                <a:tableStyleId>{5940675A-B579-460E-94D1-54222C63F5DA}</a:tableStyleId>
              </a:tblPr>
              <a:tblGrid>
                <a:gridCol w="3126990">
                  <a:extLst>
                    <a:ext uri="{9D8B030D-6E8A-4147-A177-3AD203B41FA5}">
                      <a16:colId xmlns:a16="http://schemas.microsoft.com/office/drawing/2014/main" val="395841586"/>
                    </a:ext>
                  </a:extLst>
                </a:gridCol>
                <a:gridCol w="1002216">
                  <a:extLst>
                    <a:ext uri="{9D8B030D-6E8A-4147-A177-3AD203B41FA5}">
                      <a16:colId xmlns:a16="http://schemas.microsoft.com/office/drawing/2014/main" val="2973270365"/>
                    </a:ext>
                  </a:extLst>
                </a:gridCol>
                <a:gridCol w="1121909">
                  <a:extLst>
                    <a:ext uri="{9D8B030D-6E8A-4147-A177-3AD203B41FA5}">
                      <a16:colId xmlns:a16="http://schemas.microsoft.com/office/drawing/2014/main" val="2273680538"/>
                    </a:ext>
                  </a:extLst>
                </a:gridCol>
                <a:gridCol w="1068061">
                  <a:extLst>
                    <a:ext uri="{9D8B030D-6E8A-4147-A177-3AD203B41FA5}">
                      <a16:colId xmlns:a16="http://schemas.microsoft.com/office/drawing/2014/main" val="4142852077"/>
                    </a:ext>
                  </a:extLst>
                </a:gridCol>
                <a:gridCol w="1092049">
                  <a:extLst>
                    <a:ext uri="{9D8B030D-6E8A-4147-A177-3AD203B41FA5}">
                      <a16:colId xmlns:a16="http://schemas.microsoft.com/office/drawing/2014/main" val="2514252789"/>
                    </a:ext>
                  </a:extLst>
                </a:gridCol>
              </a:tblGrid>
              <a:tr h="358812">
                <a:tc>
                  <a:txBody>
                    <a:bodyPr/>
                    <a:lstStyle/>
                    <a:p>
                      <a:pPr marL="0" marR="0" algn="ctr">
                        <a:lnSpc>
                          <a:spcPct val="115000"/>
                        </a:lnSpc>
                        <a:spcBef>
                          <a:spcPts val="0"/>
                        </a:spcBef>
                        <a:spcAft>
                          <a:spcPts val="0"/>
                        </a:spcAft>
                      </a:pPr>
                      <a:r>
                        <a:rPr lang="vi-VN" sz="1600" b="1" dirty="0">
                          <a:effectLst/>
                          <a:latin typeface="Calibri (Body)"/>
                        </a:rPr>
                        <a:t>Mô </a:t>
                      </a:r>
                      <a:r>
                        <a:rPr lang="vi-VN" sz="1600" b="1" dirty="0" err="1">
                          <a:effectLst/>
                          <a:latin typeface="Calibri (Body)"/>
                        </a:rPr>
                        <a:t>hình</a:t>
                      </a:r>
                      <a:endParaRPr lang="en-US" sz="1600" b="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b="1">
                          <a:effectLst/>
                          <a:latin typeface="Calibri (Body)"/>
                        </a:rPr>
                        <a:t>Optimizer</a:t>
                      </a:r>
                      <a:endParaRPr lang="en-US" sz="1600" b="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00000"/>
                        </a:lnSpc>
                        <a:spcBef>
                          <a:spcPts val="0"/>
                        </a:spcBef>
                        <a:spcAft>
                          <a:spcPts val="0"/>
                        </a:spcAft>
                      </a:pPr>
                      <a:r>
                        <a:rPr lang="en-US" sz="1800" b="1">
                          <a:effectLst/>
                          <a:latin typeface="Calibri (Body)"/>
                        </a:rPr>
                        <a:t>Sequence </a:t>
                      </a:r>
                    </a:p>
                    <a:p>
                      <a:pPr marL="0" marR="0" algn="ctr">
                        <a:lnSpc>
                          <a:spcPct val="100000"/>
                        </a:lnSpc>
                        <a:spcBef>
                          <a:spcPts val="0"/>
                        </a:spcBef>
                        <a:spcAft>
                          <a:spcPts val="0"/>
                        </a:spcAft>
                      </a:pPr>
                      <a:r>
                        <a:rPr lang="en-US" sz="1800" b="1">
                          <a:effectLst/>
                          <a:latin typeface="Calibri (Body)"/>
                        </a:rPr>
                        <a:t>Accuracy</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Accuracy</a:t>
                      </a: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Error Rate</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2521602242"/>
                  </a:ext>
                </a:extLst>
              </a:tr>
              <a:tr h="430892">
                <a:tc>
                  <a:txBody>
                    <a:bodyPr/>
                    <a:lstStyle/>
                    <a:p>
                      <a:pPr marL="0" marR="0" algn="ctr">
                        <a:lnSpc>
                          <a:spcPct val="115000"/>
                        </a:lnSpc>
                        <a:spcBef>
                          <a:spcPts val="0"/>
                        </a:spcBef>
                        <a:spcAft>
                          <a:spcPts val="0"/>
                        </a:spcAft>
                      </a:pPr>
                      <a:r>
                        <a:rPr lang="en-US" sz="1600" dirty="0">
                          <a:effectLst/>
                          <a:latin typeface="Calibri (Body)"/>
                        </a:rPr>
                        <a:t>Init-inject Captioner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Adam</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0.1021</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0.6927</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0.2908</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1332780989"/>
                  </a:ext>
                </a:extLst>
              </a:tr>
              <a:tr h="430892">
                <a:tc>
                  <a:txBody>
                    <a:bodyPr/>
                    <a:lstStyle/>
                    <a:p>
                      <a:pPr marL="0" marR="0" algn="ctr">
                        <a:lnSpc>
                          <a:spcPct val="115000"/>
                        </a:lnSpc>
                        <a:spcBef>
                          <a:spcPts val="0"/>
                        </a:spcBef>
                        <a:spcAft>
                          <a:spcPts val="0"/>
                        </a:spcAft>
                      </a:pPr>
                      <a:r>
                        <a:rPr lang="en-US" sz="1600" dirty="0">
                          <a:effectLst/>
                          <a:latin typeface="Calibri (Body)"/>
                        </a:rPr>
                        <a:t>Attention-based Captioner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0.7759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0.9729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0.0252</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671682374"/>
                  </a:ext>
                </a:extLst>
              </a:tr>
              <a:tr h="430892">
                <a:tc>
                  <a:txBody>
                    <a:bodyPr/>
                    <a:lstStyle/>
                    <a:p>
                      <a:pPr marL="0" marR="0" algn="ctr">
                        <a:lnSpc>
                          <a:spcPct val="115000"/>
                        </a:lnSpc>
                        <a:spcBef>
                          <a:spcPts val="0"/>
                        </a:spcBef>
                        <a:spcAft>
                          <a:spcPts val="0"/>
                        </a:spcAft>
                      </a:pPr>
                      <a:r>
                        <a:rPr lang="en-US" sz="1600">
                          <a:effectLst/>
                          <a:latin typeface="Calibri (Body)"/>
                        </a:rPr>
                        <a:t>CRNNxCTC</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err="1">
                          <a:effectLst/>
                          <a:latin typeface="Calibri (Body)"/>
                        </a:rPr>
                        <a:t>Adadelta</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0.9150</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0.9892</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0.0105</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302367502"/>
                  </a:ext>
                </a:extLst>
              </a:tr>
              <a:tr h="430892">
                <a:tc>
                  <a:txBody>
                    <a:bodyPr/>
                    <a:lstStyle/>
                    <a:p>
                      <a:pPr marL="0" marR="0" algn="ctr">
                        <a:lnSpc>
                          <a:spcPct val="115000"/>
                        </a:lnSpc>
                        <a:spcBef>
                          <a:spcPts val="0"/>
                        </a:spcBef>
                        <a:spcAft>
                          <a:spcPts val="0"/>
                        </a:spcAft>
                      </a:pPr>
                      <a:r>
                        <a:rPr lang="en-US" sz="1600" dirty="0" err="1">
                          <a:effectLst/>
                          <a:latin typeface="Calibri (Body)"/>
                        </a:rPr>
                        <a:t>CRNNxCTC</a:t>
                      </a:r>
                      <a:r>
                        <a:rPr lang="vi-VN" sz="1600" dirty="0">
                          <a:effectLst/>
                          <a:latin typeface="Calibri (Body)"/>
                        </a:rPr>
                        <a:t> +</a:t>
                      </a:r>
                      <a:r>
                        <a:rPr lang="en-US" sz="1600" dirty="0">
                          <a:effectLst/>
                          <a:latin typeface="Calibri (Body)"/>
                        </a:rPr>
                        <a:t> </a:t>
                      </a:r>
                      <a:r>
                        <a:rPr lang="en-US" sz="1600" i="1" dirty="0" err="1">
                          <a:effectLst/>
                          <a:latin typeface="Calibri (Body)"/>
                        </a:rPr>
                        <a:t>Concat</a:t>
                      </a:r>
                      <a:r>
                        <a:rPr lang="en-US" sz="1600" i="1" dirty="0">
                          <a:effectLst/>
                          <a:latin typeface="Calibri (Body)"/>
                        </a:rPr>
                        <a:t> Connection</a:t>
                      </a:r>
                      <a:endParaRPr lang="en-US" sz="1600" i="1"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err="1">
                          <a:effectLst/>
                          <a:latin typeface="Calibri (Body)"/>
                        </a:rPr>
                        <a:t>Adadelta</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0.9485</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0.9936</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0.0062</a:t>
                      </a:r>
                      <a:endParaRPr lang="en-US" sz="1600" dirty="0">
                        <a:effectLst/>
                        <a:latin typeface="Calibri (Body)"/>
                        <a:ea typeface="+mn-ea"/>
                        <a:cs typeface="Times New Roman" panose="02020603050405020304" pitchFamily="18" charset="0"/>
                      </a:endParaRPr>
                    </a:p>
                  </a:txBody>
                  <a:tcPr marL="62069" marR="62069" marT="0" marB="0" anchor="ctr"/>
                </a:tc>
                <a:extLst>
                  <a:ext uri="{0D108BD9-81ED-4DB2-BD59-A6C34878D82A}">
                    <a16:rowId xmlns:a16="http://schemas.microsoft.com/office/drawing/2014/main" val="839481106"/>
                  </a:ext>
                </a:extLst>
              </a:tr>
              <a:tr h="430892">
                <a:tc>
                  <a:txBody>
                    <a:bodyPr/>
                    <a:lstStyle/>
                    <a:p>
                      <a:pPr marL="0" marR="0" algn="ctr">
                        <a:lnSpc>
                          <a:spcPct val="115000"/>
                        </a:lnSpc>
                        <a:spcBef>
                          <a:spcPts val="0"/>
                        </a:spcBef>
                        <a:spcAft>
                          <a:spcPts val="0"/>
                        </a:spcAft>
                      </a:pPr>
                      <a:r>
                        <a:rPr lang="en-US" sz="1600" dirty="0">
                          <a:effectLst/>
                          <a:latin typeface="Calibri (Body)"/>
                        </a:rPr>
                        <a:t>CNNxSeq2Seq</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0.6854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0.9580</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0.0401</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733552560"/>
                  </a:ext>
                </a:extLst>
              </a:tr>
              <a:tr h="430892">
                <a:tc>
                  <a:txBody>
                    <a:bodyPr/>
                    <a:lstStyle/>
                    <a:p>
                      <a:pPr marL="0" marR="0" algn="ctr">
                        <a:lnSpc>
                          <a:spcPct val="115000"/>
                        </a:lnSpc>
                        <a:spcBef>
                          <a:spcPts val="0"/>
                        </a:spcBef>
                        <a:spcAft>
                          <a:spcPts val="0"/>
                        </a:spcAft>
                      </a:pPr>
                      <a:r>
                        <a:rPr lang="en-US" sz="1600" dirty="0">
                          <a:effectLst/>
                          <a:latin typeface="Calibri (Body)"/>
                        </a:rPr>
                        <a:t>CNNxSeq2Seq</a:t>
                      </a:r>
                      <a:r>
                        <a:rPr lang="vi-VN" sz="1600" dirty="0">
                          <a:effectLst/>
                          <a:latin typeface="Calibri (Body)"/>
                        </a:rPr>
                        <a:t> +</a:t>
                      </a:r>
                      <a:r>
                        <a:rPr lang="en-US" sz="1600" dirty="0">
                          <a:effectLst/>
                          <a:latin typeface="Calibri (Body)"/>
                        </a:rPr>
                        <a:t> </a:t>
                      </a:r>
                      <a:r>
                        <a:rPr lang="en-US" sz="1600" i="1" dirty="0" err="1">
                          <a:effectLst/>
                          <a:latin typeface="Calibri (Body)"/>
                        </a:rPr>
                        <a:t>Concat</a:t>
                      </a:r>
                      <a:r>
                        <a:rPr lang="en-US" sz="1600" i="1" dirty="0">
                          <a:effectLst/>
                          <a:latin typeface="Calibri (Body)"/>
                        </a:rPr>
                        <a:t> Connection</a:t>
                      </a:r>
                      <a:endParaRPr lang="en-US" sz="1600" i="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0.8449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0.9825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0.0168</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2118262039"/>
                  </a:ext>
                </a:extLst>
              </a:tr>
              <a:tr h="430892">
                <a:tc>
                  <a:txBody>
                    <a:bodyPr/>
                    <a:lstStyle/>
                    <a:p>
                      <a:pPr marL="0" marR="0" algn="ctr">
                        <a:lnSpc>
                          <a:spcPct val="115000"/>
                        </a:lnSpc>
                        <a:spcBef>
                          <a:spcPts val="0"/>
                        </a:spcBef>
                        <a:spcAft>
                          <a:spcPts val="0"/>
                        </a:spcAft>
                      </a:pPr>
                      <a:r>
                        <a:rPr lang="en-US" sz="1600" dirty="0" err="1">
                          <a:effectLst/>
                          <a:latin typeface="Calibri (Body)"/>
                        </a:rPr>
                        <a:t>CNNxTransformer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0.8726</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0.9845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0.0133</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2436555305"/>
                  </a:ext>
                </a:extLst>
              </a:tr>
              <a:tr h="430892">
                <a:tc>
                  <a:txBody>
                    <a:bodyPr/>
                    <a:lstStyle/>
                    <a:p>
                      <a:pPr marL="0" marR="0" algn="ctr">
                        <a:lnSpc>
                          <a:spcPct val="115000"/>
                        </a:lnSpc>
                        <a:spcBef>
                          <a:spcPts val="0"/>
                        </a:spcBef>
                        <a:spcAft>
                          <a:spcPts val="0"/>
                        </a:spcAft>
                      </a:pPr>
                      <a:r>
                        <a:rPr lang="en-US" sz="1600" dirty="0" err="1">
                          <a:effectLst/>
                          <a:latin typeface="Calibri (Body)"/>
                        </a:rPr>
                        <a:t>CNNxTransformer</a:t>
                      </a:r>
                      <a:r>
                        <a:rPr lang="vi-VN" sz="1600" dirty="0">
                          <a:effectLst/>
                          <a:latin typeface="Calibri (Body)"/>
                        </a:rPr>
                        <a:t> +</a:t>
                      </a:r>
                      <a:r>
                        <a:rPr lang="en-US" sz="1600" dirty="0">
                          <a:effectLst/>
                          <a:latin typeface="Calibri (Body)"/>
                        </a:rPr>
                        <a:t> </a:t>
                      </a:r>
                      <a:r>
                        <a:rPr lang="en-US" sz="1600" i="1" dirty="0">
                          <a:effectLst/>
                          <a:latin typeface="Calibri (Body)"/>
                        </a:rPr>
                        <a:t>Add Connection</a:t>
                      </a:r>
                      <a:endParaRPr lang="en-US" sz="1600" i="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0.8895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0.9859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0.0115</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1889767611"/>
                  </a:ext>
                </a:extLst>
              </a:tr>
              <a:tr h="430892">
                <a:tc>
                  <a:txBody>
                    <a:bodyPr/>
                    <a:lstStyle/>
                    <a:p>
                      <a:pPr marL="0" marR="0" algn="ctr">
                        <a:lnSpc>
                          <a:spcPct val="115000"/>
                        </a:lnSpc>
                        <a:spcBef>
                          <a:spcPts val="0"/>
                        </a:spcBef>
                        <a:spcAft>
                          <a:spcPts val="0"/>
                        </a:spcAft>
                      </a:pPr>
                      <a:r>
                        <a:rPr lang="en-US" sz="1600">
                          <a:effectLst/>
                          <a:latin typeface="Calibri (Body)"/>
                        </a:rPr>
                        <a:t>CNNxTransformerDecoder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0.6414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0.9034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0.0620</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896841494"/>
                  </a:ext>
                </a:extLst>
              </a:tr>
            </a:tbl>
          </a:graphicData>
        </a:graphic>
      </p:graphicFrame>
      <p:pic>
        <p:nvPicPr>
          <p:cNvPr id="12" name="Hình ảnh 9">
            <a:hlinkClick r:id="" action="ppaction://noaction"/>
            <a:extLst>
              <a:ext uri="{FF2B5EF4-FFF2-40B4-BE49-F238E27FC236}">
                <a16:creationId xmlns:a16="http://schemas.microsoft.com/office/drawing/2014/main" id="{41BBCAF9-C6A6-A680-E77D-34A1F3B4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4" name="Title 1">
            <a:extLst>
              <a:ext uri="{FF2B5EF4-FFF2-40B4-BE49-F238E27FC236}">
                <a16:creationId xmlns:a16="http://schemas.microsoft.com/office/drawing/2014/main" id="{CA0BA701-7535-824E-CFF2-70D0908BD7F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5.3. KẾT QUẢ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9DF8CE39-2194-7DE4-68DC-B9C2F64D5387}"/>
              </a:ext>
            </a:extLst>
          </p:cNvPr>
          <p:cNvSpPr txBox="1"/>
          <p:nvPr/>
        </p:nvSpPr>
        <p:spPr>
          <a:xfrm>
            <a:off x="2347843" y="1028393"/>
            <a:ext cx="7496312"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15</a:t>
            </a:r>
            <a:r>
              <a:rPr lang="vi-VN" sz="1800">
                <a:effectLst/>
                <a:latin typeface="Calibri (Body)"/>
                <a:ea typeface="Calibri" panose="020F0502020204030204" pitchFamily="34" charset="0"/>
                <a:cs typeface="Times New Roman" panose="02020603050405020304" pitchFamily="18" charset="0"/>
              </a:rPr>
              <a:t>. Kết quả Pre</a:t>
            </a:r>
            <a:r>
              <a:rPr lang="en-US" sz="1800">
                <a:effectLst/>
                <a:latin typeface="Calibri (Body)"/>
                <a:ea typeface="Calibri" panose="020F0502020204030204" pitchFamily="34" charset="0"/>
                <a:cs typeface="Times New Roman" panose="02020603050405020304" pitchFamily="18" charset="0"/>
              </a:rPr>
              <a:t>T</a:t>
            </a:r>
            <a:r>
              <a:rPr lang="vi-VN" sz="1800">
                <a:effectLst/>
                <a:latin typeface="Calibri (Body)"/>
                <a:ea typeface="Calibri" panose="020F0502020204030204" pitchFamily="34" charset="0"/>
                <a:cs typeface="Times New Roman" panose="02020603050405020304" pitchFamily="18" charset="0"/>
              </a:rPr>
              <a:t>raining trên bộ Synthetic Nom String thuộc IHR-NomDB</a:t>
            </a:r>
            <a:endParaRPr lang="en-US" sz="1800" dirty="0">
              <a:effectLst/>
              <a:latin typeface="Calibri (Body)"/>
              <a:ea typeface="Calibri" panose="020F0502020204030204" pitchFamily="34"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FEF21AB5-B1D1-C71B-9E80-D96D85F4ACD3}"/>
              </a:ext>
            </a:extLst>
          </p:cNvPr>
          <p:cNvCxnSpPr>
            <a:cxnSpLocks/>
          </p:cNvCxnSpPr>
          <p:nvPr/>
        </p:nvCxnSpPr>
        <p:spPr>
          <a:xfrm>
            <a:off x="2793630" y="2228850"/>
            <a:ext cx="68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B7F958-CF36-95B8-49CE-C5F43EA1D73C}"/>
              </a:ext>
            </a:extLst>
          </p:cNvPr>
          <p:cNvCxnSpPr>
            <a:cxnSpLocks/>
          </p:cNvCxnSpPr>
          <p:nvPr/>
        </p:nvCxnSpPr>
        <p:spPr>
          <a:xfrm>
            <a:off x="2793630" y="5669684"/>
            <a:ext cx="68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Hộp Văn bản 5">
            <a:extLst>
              <a:ext uri="{FF2B5EF4-FFF2-40B4-BE49-F238E27FC236}">
                <a16:creationId xmlns:a16="http://schemas.microsoft.com/office/drawing/2014/main" id="{9A396468-34B7-0C4D-62BF-396AA9C79DC5}"/>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4554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02C2AF0-AA82-5DA3-74F6-55A869399B8A}"/>
              </a:ext>
            </a:extLst>
          </p:cNvPr>
          <p:cNvGraphicFramePr>
            <a:graphicFrameLocks noGrp="1"/>
          </p:cNvGraphicFramePr>
          <p:nvPr>
            <p:extLst>
              <p:ext uri="{D42A27DB-BD31-4B8C-83A1-F6EECF244321}">
                <p14:modId xmlns:p14="http://schemas.microsoft.com/office/powerpoint/2010/main" val="3946333889"/>
              </p:ext>
            </p:extLst>
          </p:nvPr>
        </p:nvGraphicFramePr>
        <p:xfrm>
          <a:off x="1949767" y="1404809"/>
          <a:ext cx="8292466" cy="4717375"/>
        </p:xfrm>
        <a:graphic>
          <a:graphicData uri="http://schemas.openxmlformats.org/drawingml/2006/table">
            <a:tbl>
              <a:tblPr firstRow="1" firstCol="1" bandRow="1">
                <a:tableStyleId>{5940675A-B579-460E-94D1-54222C63F5DA}</a:tableStyleId>
              </a:tblPr>
              <a:tblGrid>
                <a:gridCol w="3480553">
                  <a:extLst>
                    <a:ext uri="{9D8B030D-6E8A-4147-A177-3AD203B41FA5}">
                      <a16:colId xmlns:a16="http://schemas.microsoft.com/office/drawing/2014/main" val="3996342158"/>
                    </a:ext>
                  </a:extLst>
                </a:gridCol>
                <a:gridCol w="1455285">
                  <a:extLst>
                    <a:ext uri="{9D8B030D-6E8A-4147-A177-3AD203B41FA5}">
                      <a16:colId xmlns:a16="http://schemas.microsoft.com/office/drawing/2014/main" val="3984802291"/>
                    </a:ext>
                  </a:extLst>
                </a:gridCol>
                <a:gridCol w="1121909">
                  <a:extLst>
                    <a:ext uri="{9D8B030D-6E8A-4147-A177-3AD203B41FA5}">
                      <a16:colId xmlns:a16="http://schemas.microsoft.com/office/drawing/2014/main" val="894511759"/>
                    </a:ext>
                  </a:extLst>
                </a:gridCol>
                <a:gridCol w="1068061">
                  <a:extLst>
                    <a:ext uri="{9D8B030D-6E8A-4147-A177-3AD203B41FA5}">
                      <a16:colId xmlns:a16="http://schemas.microsoft.com/office/drawing/2014/main" val="562025181"/>
                    </a:ext>
                  </a:extLst>
                </a:gridCol>
                <a:gridCol w="1166658">
                  <a:extLst>
                    <a:ext uri="{9D8B030D-6E8A-4147-A177-3AD203B41FA5}">
                      <a16:colId xmlns:a16="http://schemas.microsoft.com/office/drawing/2014/main" val="3874080260"/>
                    </a:ext>
                  </a:extLst>
                </a:gridCol>
              </a:tblGrid>
              <a:tr h="543602">
                <a:tc>
                  <a:txBody>
                    <a:bodyPr/>
                    <a:lstStyle/>
                    <a:p>
                      <a:pPr marL="0" marR="0" algn="ctr">
                        <a:lnSpc>
                          <a:spcPct val="100000"/>
                        </a:lnSpc>
                        <a:spcBef>
                          <a:spcPts val="0"/>
                        </a:spcBef>
                        <a:spcAft>
                          <a:spcPts val="0"/>
                        </a:spcAft>
                      </a:pPr>
                      <a:r>
                        <a:rPr lang="en-US" sz="1800" b="1" dirty="0" err="1">
                          <a:effectLst/>
                          <a:latin typeface="Calibri (Body)"/>
                        </a:rPr>
                        <a:t>Mô</a:t>
                      </a:r>
                      <a:r>
                        <a:rPr lang="en-US" sz="1800" b="1" dirty="0">
                          <a:effectLst/>
                          <a:latin typeface="Calibri (Body)"/>
                        </a:rPr>
                        <a:t> </a:t>
                      </a:r>
                      <a:r>
                        <a:rPr lang="en-US" sz="1800" b="1" dirty="0" err="1">
                          <a:effectLst/>
                          <a:latin typeface="Calibri (Body)"/>
                        </a:rPr>
                        <a:t>hình</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Phương pháp</a:t>
                      </a:r>
                    </a:p>
                    <a:p>
                      <a:pPr marL="0" marR="0" algn="ctr">
                        <a:lnSpc>
                          <a:spcPct val="100000"/>
                        </a:lnSpc>
                        <a:spcBef>
                          <a:spcPts val="0"/>
                        </a:spcBef>
                        <a:spcAft>
                          <a:spcPts val="0"/>
                        </a:spcAft>
                      </a:pPr>
                      <a:r>
                        <a:rPr lang="en-US" sz="1800" b="1">
                          <a:effectLst/>
                          <a:latin typeface="Calibri (Body)"/>
                        </a:rPr>
                        <a:t>huấn luyện</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Sequence </a:t>
                      </a:r>
                    </a:p>
                    <a:p>
                      <a:pPr marL="0" marR="0" algn="ctr">
                        <a:lnSpc>
                          <a:spcPct val="100000"/>
                        </a:lnSpc>
                        <a:spcBef>
                          <a:spcPts val="0"/>
                        </a:spcBef>
                        <a:spcAft>
                          <a:spcPts val="0"/>
                        </a:spcAft>
                      </a:pPr>
                      <a:r>
                        <a:rPr lang="en-US" sz="1800" b="1">
                          <a:effectLst/>
                          <a:latin typeface="Calibri (Body)"/>
                        </a:rPr>
                        <a:t>Accuracy</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Accuracy</a:t>
                      </a: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Error Rate</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299293814"/>
                  </a:ext>
                </a:extLst>
              </a:tr>
              <a:tr h="272729">
                <a:tc rowSpan="2">
                  <a:txBody>
                    <a:bodyPr/>
                    <a:lstStyle/>
                    <a:p>
                      <a:pPr marL="0" marR="0" algn="ctr">
                        <a:lnSpc>
                          <a:spcPct val="100000"/>
                        </a:lnSpc>
                        <a:spcBef>
                          <a:spcPts val="0"/>
                        </a:spcBef>
                        <a:spcAft>
                          <a:spcPts val="0"/>
                        </a:spcAft>
                      </a:pPr>
                      <a:r>
                        <a:rPr lang="en-US" sz="1800" dirty="0">
                          <a:effectLst/>
                          <a:latin typeface="Calibri (Body)"/>
                        </a:rPr>
                        <a:t>Attention-based Captioner</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0.1326</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0.7680</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0.2234</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72124887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a:effectLst/>
                          <a:latin typeface="Calibri (Body)"/>
                        </a:rPr>
                        <a:t>Retraining</a:t>
                      </a:r>
                      <a:endParaRPr lang="en-US" sz="1800" dirty="0">
                        <a:effectLst/>
                        <a:latin typeface="Calibri (Body)"/>
                        <a:ea typeface="+mn-ea"/>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0.1024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0.7121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0.2714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325452"/>
                  </a:ext>
                </a:extLst>
              </a:tr>
              <a:tr h="108661">
                <a:tc gridSpan="5">
                  <a:txBody>
                    <a:bodyPr/>
                    <a:lstStyle/>
                    <a:p>
                      <a:pPr marL="0" marR="0" algn="ctr">
                        <a:lnSpc>
                          <a:spcPct val="100000"/>
                        </a:lnSpc>
                        <a:spcBef>
                          <a:spcPts val="0"/>
                        </a:spcBef>
                        <a:spcAft>
                          <a:spcPts val="0"/>
                        </a:spcAft>
                      </a:pPr>
                      <a:endParaRPr lang="en-US" sz="400" dirty="0">
                        <a:effectLst/>
                        <a:latin typeface="Calibri (Body)"/>
                        <a:ea typeface="Calibri" panose="020F0502020204030204" pitchFamily="34" charset="0"/>
                        <a:cs typeface="Times New Roman" panose="02020603050405020304" pitchFamily="18" charset="0"/>
                      </a:endParaRPr>
                    </a:p>
                  </a:txBody>
                  <a:tcPr marL="52161" marR="52161"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ctr">
                        <a:lnSpc>
                          <a:spcPct val="115000"/>
                        </a:lnSpc>
                        <a:spcBef>
                          <a:spcPts val="0"/>
                        </a:spcBef>
                        <a:spcAft>
                          <a:spcPts val="0"/>
                        </a:spcAft>
                      </a:pPr>
                      <a:endParaRPr lang="en-US" sz="1600" dirty="0">
                        <a:effectLst/>
                        <a:latin typeface="Calibri (Body)"/>
                        <a:ea typeface="+mn-ea"/>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543658074"/>
                  </a:ext>
                </a:extLst>
              </a:tr>
              <a:tr h="272729">
                <a:tc rowSpan="2">
                  <a:txBody>
                    <a:bodyPr/>
                    <a:lstStyle/>
                    <a:p>
                      <a:pPr marL="0" marR="0" algn="ctr">
                        <a:lnSpc>
                          <a:spcPct val="100000"/>
                        </a:lnSpc>
                        <a:spcBef>
                          <a:spcPts val="0"/>
                        </a:spcBef>
                        <a:spcAft>
                          <a:spcPts val="0"/>
                        </a:spcAft>
                      </a:pPr>
                      <a:r>
                        <a:rPr lang="en-US" sz="1800" dirty="0" err="1">
                          <a:effectLst/>
                          <a:latin typeface="Calibri (Body)"/>
                        </a:rPr>
                        <a:t>CRNNxCTC</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0.2627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0.8325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0.1617</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52850301"/>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0.2941</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0.8473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0.1508</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255199733"/>
                  </a:ext>
                </a:extLst>
              </a:tr>
              <a:tr h="272729">
                <a:tc rowSpan="2">
                  <a:txBody>
                    <a:bodyPr/>
                    <a:lstStyle/>
                    <a:p>
                      <a:pPr marL="0" marR="0" algn="ctr">
                        <a:lnSpc>
                          <a:spcPct val="100000"/>
                        </a:lnSpc>
                        <a:spcBef>
                          <a:spcPts val="0"/>
                        </a:spcBef>
                        <a:spcAft>
                          <a:spcPts val="0"/>
                        </a:spcAft>
                      </a:pPr>
                      <a:r>
                        <a:rPr lang="en-US" sz="1800" dirty="0" err="1">
                          <a:effectLst/>
                          <a:latin typeface="Calibri (Body)"/>
                        </a:rPr>
                        <a:t>CRNNxCTC</a:t>
                      </a:r>
                      <a:r>
                        <a:rPr lang="en-US" sz="1800" dirty="0">
                          <a:effectLst/>
                          <a:latin typeface="Calibri (Body)"/>
                        </a:rPr>
                        <a:t> + </a:t>
                      </a:r>
                      <a:r>
                        <a:rPr lang="en-US" sz="1800" i="1" dirty="0" err="1">
                          <a:effectLst/>
                          <a:latin typeface="Calibri (Body)"/>
                        </a:rPr>
                        <a:t>Concat</a:t>
                      </a:r>
                      <a:r>
                        <a:rPr lang="en-US" sz="1800" i="1" dirty="0">
                          <a:effectLst/>
                          <a:latin typeface="Calibri (Body)"/>
                        </a:rPr>
                        <a:t>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0.2266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0.8060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0.1823</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452902652"/>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0.2423</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0.8189</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0.1699</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399466"/>
                  </a:ext>
                </a:extLst>
              </a:tr>
              <a:tr h="99982">
                <a:tc gridSpan="5">
                  <a:txBody>
                    <a:bodyPr/>
                    <a:lstStyle/>
                    <a:p>
                      <a:pPr marL="0" marR="0" algn="ctr">
                        <a:lnSpc>
                          <a:spcPct val="100000"/>
                        </a:lnSpc>
                        <a:spcBef>
                          <a:spcPts val="0"/>
                        </a:spcBef>
                        <a:spcAft>
                          <a:spcPts val="0"/>
                        </a:spcAft>
                      </a:pPr>
                      <a:endParaRPr lang="en-US" sz="400" i="1" dirty="0">
                        <a:effectLst/>
                        <a:latin typeface="Calibri (Body)"/>
                        <a:ea typeface="Calibri" panose="020F0502020204030204" pitchFamily="34" charset="0"/>
                        <a:cs typeface="Times New Roman" panose="02020603050405020304" pitchFamily="18" charset="0"/>
                      </a:endParaRPr>
                    </a:p>
                  </a:txBody>
                  <a:tcPr marL="52161" marR="52161"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79107043"/>
                  </a:ext>
                </a:extLst>
              </a:tr>
              <a:tr h="272729">
                <a:tc rowSpan="2">
                  <a:txBody>
                    <a:bodyPr/>
                    <a:lstStyle/>
                    <a:p>
                      <a:pPr marL="0" marR="0" algn="ctr">
                        <a:lnSpc>
                          <a:spcPct val="100000"/>
                        </a:lnSpc>
                        <a:spcBef>
                          <a:spcPts val="0"/>
                        </a:spcBef>
                        <a:spcAft>
                          <a:spcPts val="0"/>
                        </a:spcAft>
                      </a:pPr>
                      <a:r>
                        <a:rPr lang="en-US" sz="1800" dirty="0">
                          <a:effectLst/>
                          <a:latin typeface="Calibri (Body)"/>
                        </a:rPr>
                        <a:t>CNNxSeq2Seq</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0.1095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0.7067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0.2711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5108007"/>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0.1057</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0.6995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0.2868</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25284187"/>
                  </a:ext>
                </a:extLst>
              </a:tr>
              <a:tr h="272729">
                <a:tc rowSpan="2">
                  <a:txBody>
                    <a:bodyPr/>
                    <a:lstStyle/>
                    <a:p>
                      <a:pPr marL="0" marR="0" algn="ctr">
                        <a:lnSpc>
                          <a:spcPct val="100000"/>
                        </a:lnSpc>
                        <a:spcBef>
                          <a:spcPts val="0"/>
                        </a:spcBef>
                        <a:spcAft>
                          <a:spcPts val="0"/>
                        </a:spcAft>
                      </a:pPr>
                      <a:r>
                        <a:rPr lang="en-US" sz="1800" dirty="0">
                          <a:effectLst/>
                          <a:latin typeface="Calibri (Body)"/>
                        </a:rPr>
                        <a:t>CNNxSeq2Seq + </a:t>
                      </a:r>
                      <a:r>
                        <a:rPr lang="en-US" sz="1800" i="1" dirty="0" err="1">
                          <a:effectLst/>
                          <a:latin typeface="Calibri (Body)"/>
                        </a:rPr>
                        <a:t>Concat</a:t>
                      </a:r>
                      <a:r>
                        <a:rPr lang="en-US" sz="1800" i="1" dirty="0">
                          <a:effectLst/>
                          <a:latin typeface="Calibri (Body)"/>
                        </a:rPr>
                        <a:t>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0.1837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0.8176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0.1728</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49037137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0.0979</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0.6915</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0.2815</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745236"/>
                  </a:ext>
                </a:extLst>
              </a:tr>
              <a:tr h="119612">
                <a:tc gridSpan="5">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4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231302052"/>
                  </a:ext>
                </a:extLst>
              </a:tr>
              <a:tr h="272729">
                <a:tc rowSpan="2">
                  <a:txBody>
                    <a:bodyPr/>
                    <a:lstStyle/>
                    <a:p>
                      <a:pPr marL="0" marR="0" algn="ctr">
                        <a:lnSpc>
                          <a:spcPct val="100000"/>
                        </a:lnSpc>
                        <a:spcBef>
                          <a:spcPts val="0"/>
                        </a:spcBef>
                        <a:spcAft>
                          <a:spcPts val="0"/>
                        </a:spcAft>
                      </a:pPr>
                      <a:r>
                        <a:rPr lang="en-US" sz="1800">
                          <a:effectLst/>
                          <a:latin typeface="Calibri (Body)"/>
                        </a:rPr>
                        <a:t>CNNxTransformer</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0.1963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0.7910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0.1771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1270209"/>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0.1452</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0.7013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0.2521</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282183854"/>
                  </a:ext>
                </a:extLst>
              </a:tr>
              <a:tr h="272729">
                <a:tc rowSpan="2">
                  <a:txBody>
                    <a:bodyPr/>
                    <a:lstStyle/>
                    <a:p>
                      <a:pPr marL="0" marR="0" algn="ctr">
                        <a:lnSpc>
                          <a:spcPct val="100000"/>
                        </a:lnSpc>
                        <a:spcBef>
                          <a:spcPts val="0"/>
                        </a:spcBef>
                        <a:spcAft>
                          <a:spcPts val="0"/>
                        </a:spcAft>
                      </a:pPr>
                      <a:r>
                        <a:rPr lang="en-US" sz="1800" dirty="0" err="1">
                          <a:effectLst/>
                          <a:latin typeface="Calibri (Body)"/>
                        </a:rPr>
                        <a:t>CNNxTransformer</a:t>
                      </a:r>
                      <a:r>
                        <a:rPr lang="en-US" sz="1800" dirty="0">
                          <a:effectLst/>
                          <a:latin typeface="Calibri (Body)"/>
                        </a:rPr>
                        <a:t> + </a:t>
                      </a:r>
                      <a:r>
                        <a:rPr lang="en-US" sz="1800" i="1" dirty="0">
                          <a:effectLst/>
                          <a:latin typeface="Calibri (Body)"/>
                        </a:rPr>
                        <a:t>Add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0.2714</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0.8490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highlight>
                            <a:srgbClr val="FFFF00"/>
                          </a:highlight>
                          <a:latin typeface="Calibri (Body)"/>
                        </a:rPr>
                        <a:t>0.1335</a:t>
                      </a:r>
                      <a:endParaRPr lang="en-US" sz="180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17069424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0.2423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0.8016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0.1664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751209198"/>
                  </a:ext>
                </a:extLst>
              </a:tr>
            </a:tbl>
          </a:graphicData>
        </a:graphic>
      </p:graphicFrame>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38</a:t>
            </a:fld>
            <a:endParaRPr lang="en-US" b="1" dirty="0"/>
          </a:p>
        </p:txBody>
      </p:sp>
      <p:sp>
        <p:nvSpPr>
          <p:cNvPr id="9" name="TextBox 8">
            <a:extLst>
              <a:ext uri="{FF2B5EF4-FFF2-40B4-BE49-F238E27FC236}">
                <a16:creationId xmlns:a16="http://schemas.microsoft.com/office/drawing/2014/main" id="{490E8C59-11B9-AD20-2CC5-5DAD17F739B9}"/>
              </a:ext>
            </a:extLst>
          </p:cNvPr>
          <p:cNvSpPr txBox="1"/>
          <p:nvPr/>
        </p:nvSpPr>
        <p:spPr>
          <a:xfrm>
            <a:off x="2347843" y="1028393"/>
            <a:ext cx="7496312"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16</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Kết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quả</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Fine-tuning</a:t>
            </a:r>
            <a:r>
              <a:rPr lang="vi-VN" sz="1800" dirty="0">
                <a:effectLst/>
                <a:latin typeface="Calibri (Body)"/>
                <a:ea typeface="Calibri" panose="020F0502020204030204" pitchFamily="34" charset="0"/>
                <a:cs typeface="Times New Roman" panose="02020603050405020304" pitchFamily="18" charset="0"/>
              </a:rPr>
              <a:t> </a:t>
            </a:r>
            <a:r>
              <a:rPr lang="vi-VN" sz="1800" err="1">
                <a:effectLst/>
                <a:latin typeface="Calibri (Body)"/>
                <a:ea typeface="Calibri" panose="020F0502020204030204" pitchFamily="34" charset="0"/>
                <a:cs typeface="Times New Roman" panose="02020603050405020304" pitchFamily="18" charset="0"/>
              </a:rPr>
              <a:t>và</a:t>
            </a:r>
            <a:r>
              <a:rPr lang="vi-VN" sz="1800">
                <a:effectLst/>
                <a:latin typeface="Calibri (Body)"/>
                <a:ea typeface="Calibri" panose="020F0502020204030204" pitchFamily="34" charset="0"/>
                <a:cs typeface="Times New Roman" panose="02020603050405020304" pitchFamily="18" charset="0"/>
              </a:rPr>
              <a:t> Re</a:t>
            </a:r>
            <a:r>
              <a:rPr lang="en-US" sz="1800">
                <a:effectLst/>
                <a:latin typeface="Calibri (Body)"/>
                <a:ea typeface="Calibri" panose="020F0502020204030204" pitchFamily="34" charset="0"/>
                <a:cs typeface="Times New Roman" panose="02020603050405020304" pitchFamily="18" charset="0"/>
              </a:rPr>
              <a:t>T</a:t>
            </a:r>
            <a:r>
              <a:rPr lang="vi-VN" sz="1800">
                <a:effectLst/>
                <a:latin typeface="Calibri (Body)"/>
                <a:ea typeface="Calibri" panose="020F0502020204030204" pitchFamily="34" charset="0"/>
                <a:cs typeface="Times New Roman" panose="02020603050405020304" pitchFamily="18" charset="0"/>
              </a:rPr>
              <a:t>raining </a:t>
            </a:r>
            <a:r>
              <a:rPr lang="vi-VN" sz="1800" dirty="0">
                <a:effectLst/>
                <a:latin typeface="Calibri (Body)"/>
                <a:ea typeface="Calibri" panose="020F0502020204030204" pitchFamily="34" charset="0"/>
                <a:cs typeface="Times New Roman" panose="02020603050405020304" pitchFamily="18" charset="0"/>
              </a:rPr>
              <a:t>cho </a:t>
            </a:r>
            <a:r>
              <a:rPr lang="vi-VN" sz="1800" dirty="0" err="1">
                <a:effectLst/>
                <a:latin typeface="Calibri (Body)"/>
                <a:ea typeface="Calibri" panose="020F0502020204030204" pitchFamily="34" charset="0"/>
                <a:cs typeface="Times New Roman" panose="02020603050405020304" pitchFamily="18" charset="0"/>
              </a:rPr>
              <a:t>bộ</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dữ</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liệu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NomNaOCR</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3" action="ppaction://hlinksldjump"/>
            <a:extLst>
              <a:ext uri="{FF2B5EF4-FFF2-40B4-BE49-F238E27FC236}">
                <a16:creationId xmlns:a16="http://schemas.microsoft.com/office/drawing/2014/main" id="{EB3C046E-0EAF-D138-900C-92E81D022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 name="Rectangle 1">
            <a:extLst>
              <a:ext uri="{FF2B5EF4-FFF2-40B4-BE49-F238E27FC236}">
                <a16:creationId xmlns:a16="http://schemas.microsoft.com/office/drawing/2014/main" id="{0C10564E-D959-6ED3-9546-1596BFDEB567}"/>
              </a:ext>
            </a:extLst>
          </p:cNvPr>
          <p:cNvSpPr/>
          <p:nvPr/>
        </p:nvSpPr>
        <p:spPr>
          <a:xfrm>
            <a:off x="5630478" y="1958616"/>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DE729C-7AC8-45DC-C03F-526F38CA3E0B}"/>
              </a:ext>
            </a:extLst>
          </p:cNvPr>
          <p:cNvSpPr/>
          <p:nvPr/>
        </p:nvSpPr>
        <p:spPr>
          <a:xfrm>
            <a:off x="5630478" y="2891592"/>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8D7BDF-2098-9374-E3F7-28975330FF58}"/>
              </a:ext>
            </a:extLst>
          </p:cNvPr>
          <p:cNvSpPr/>
          <p:nvPr/>
        </p:nvSpPr>
        <p:spPr>
          <a:xfrm>
            <a:off x="5630478" y="4366139"/>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F15AC9-3F23-E2E6-05BF-E9DFB2DBE193}"/>
              </a:ext>
            </a:extLst>
          </p:cNvPr>
          <p:cNvSpPr/>
          <p:nvPr/>
        </p:nvSpPr>
        <p:spPr>
          <a:xfrm>
            <a:off x="5637329" y="5585457"/>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7">
            <a:extLst>
              <a:ext uri="{FF2B5EF4-FFF2-40B4-BE49-F238E27FC236}">
                <a16:creationId xmlns:a16="http://schemas.microsoft.com/office/drawing/2014/main" id="{053A0B96-EFEB-0033-D7EB-1500C6347B50}"/>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16" name="Title 1">
            <a:extLst>
              <a:ext uri="{FF2B5EF4-FFF2-40B4-BE49-F238E27FC236}">
                <a16:creationId xmlns:a16="http://schemas.microsoft.com/office/drawing/2014/main" id="{A4DD0427-63D2-36C1-E4D9-9DFDCC076F97}"/>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5.3. KẾT QUẢ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Hộp Văn bản 5">
            <a:extLst>
              <a:ext uri="{FF2B5EF4-FFF2-40B4-BE49-F238E27FC236}">
                <a16:creationId xmlns:a16="http://schemas.microsoft.com/office/drawing/2014/main" id="{B27E746A-FA97-4FC6-1B8E-B742B36BDDF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7680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1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5"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39</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a:t>
            </a:r>
            <a:r>
              <a:rPr lang="en-US" sz="1400" b="1" dirty="0">
                <a:solidFill>
                  <a:schemeClr val="accent6">
                    <a:lumMod val="75000"/>
                  </a:schemeClr>
                </a:solidFill>
              </a:rPr>
              <a:t>QUẢ THỰC NGHIỆM</a:t>
            </a:r>
            <a:endParaRPr lang="vi-VN" sz="1400" b="1" dirty="0">
              <a:solidFill>
                <a:schemeClr val="accent6">
                  <a:lumMod val="75000"/>
                </a:schemeClr>
              </a:solidFill>
            </a:endParaRPr>
          </a:p>
        </p:txBody>
      </p:sp>
      <p:sp>
        <p:nvSpPr>
          <p:cNvPr id="16" name="TextBox 15">
            <a:extLst>
              <a:ext uri="{FF2B5EF4-FFF2-40B4-BE49-F238E27FC236}">
                <a16:creationId xmlns:a16="http://schemas.microsoft.com/office/drawing/2014/main" id="{4680209E-493E-37E6-8F6C-39F9890804ED}"/>
              </a:ext>
            </a:extLst>
          </p:cNvPr>
          <p:cNvSpPr txBox="1"/>
          <p:nvPr/>
        </p:nvSpPr>
        <p:spPr>
          <a:xfrm>
            <a:off x="2409127" y="916498"/>
            <a:ext cx="7373747"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17. </a:t>
            </a:r>
            <a:r>
              <a:rPr lang="en-US" sz="1800" dirty="0" err="1">
                <a:effectLst/>
                <a:latin typeface="Calibri (Body)"/>
                <a:ea typeface="Calibri" panose="020F0502020204030204" pitchFamily="34" charset="0"/>
                <a:cs typeface="Times New Roman" panose="02020603050405020304" pitchFamily="18" charset="0"/>
              </a:rPr>
              <a:t>Kết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quả</a:t>
            </a:r>
            <a:r>
              <a:rPr lang="en-US" sz="1800" dirty="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End-to-End trên </a:t>
            </a:r>
            <a:r>
              <a:rPr lang="en-US" sz="1800" err="1">
                <a:effectLst/>
                <a:latin typeface="Calibri (Body)"/>
                <a:ea typeface="Calibri" panose="020F0502020204030204" pitchFamily="34" charset="0"/>
                <a:cs typeface="Times New Roman" panose="02020603050405020304" pitchFamily="18" charset="0"/>
              </a:rPr>
              <a:t>tập</a:t>
            </a:r>
            <a:r>
              <a:rPr lang="en-US" sz="1800">
                <a:effectLst/>
                <a:latin typeface="Calibri (Body)"/>
                <a:ea typeface="Calibri" panose="020F0502020204030204" pitchFamily="34" charset="0"/>
                <a:cs typeface="Times New Roman" panose="02020603050405020304" pitchFamily="18" charset="0"/>
              </a:rPr>
              <a:t> Validate của NomNaOCR</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8F2316B-9E14-2EAF-4398-635766DB276B}"/>
              </a:ext>
            </a:extLst>
          </p:cNvPr>
          <p:cNvGraphicFramePr>
            <a:graphicFrameLocks noGrp="1"/>
          </p:cNvGraphicFramePr>
          <p:nvPr>
            <p:extLst>
              <p:ext uri="{D42A27DB-BD31-4B8C-83A1-F6EECF244321}">
                <p14:modId xmlns:p14="http://schemas.microsoft.com/office/powerpoint/2010/main" val="247766082"/>
              </p:ext>
            </p:extLst>
          </p:nvPr>
        </p:nvGraphicFramePr>
        <p:xfrm>
          <a:off x="1175735" y="1285829"/>
          <a:ext cx="9840531" cy="4884064"/>
        </p:xfrm>
        <a:graphic>
          <a:graphicData uri="http://schemas.openxmlformats.org/drawingml/2006/table">
            <a:tbl>
              <a:tblPr firstRow="1" firstCol="1" bandRow="1">
                <a:tableStyleId>{5940675A-B579-460E-94D1-54222C63F5DA}</a:tableStyleId>
              </a:tblPr>
              <a:tblGrid>
                <a:gridCol w="1112266">
                  <a:extLst>
                    <a:ext uri="{9D8B030D-6E8A-4147-A177-3AD203B41FA5}">
                      <a16:colId xmlns:a16="http://schemas.microsoft.com/office/drawing/2014/main" val="523639110"/>
                    </a:ext>
                  </a:extLst>
                </a:gridCol>
                <a:gridCol w="2002092">
                  <a:extLst>
                    <a:ext uri="{9D8B030D-6E8A-4147-A177-3AD203B41FA5}">
                      <a16:colId xmlns:a16="http://schemas.microsoft.com/office/drawing/2014/main" val="2345315140"/>
                    </a:ext>
                  </a:extLst>
                </a:gridCol>
                <a:gridCol w="1022985">
                  <a:extLst>
                    <a:ext uri="{9D8B030D-6E8A-4147-A177-3AD203B41FA5}">
                      <a16:colId xmlns:a16="http://schemas.microsoft.com/office/drawing/2014/main" val="726141882"/>
                    </a:ext>
                  </a:extLst>
                </a:gridCol>
                <a:gridCol w="1045845">
                  <a:extLst>
                    <a:ext uri="{9D8B030D-6E8A-4147-A177-3AD203B41FA5}">
                      <a16:colId xmlns:a16="http://schemas.microsoft.com/office/drawing/2014/main" val="242885593"/>
                    </a:ext>
                  </a:extLst>
                </a:gridCol>
                <a:gridCol w="826135">
                  <a:extLst>
                    <a:ext uri="{9D8B030D-6E8A-4147-A177-3AD203B41FA5}">
                      <a16:colId xmlns:a16="http://schemas.microsoft.com/office/drawing/2014/main" val="1307202364"/>
                    </a:ext>
                  </a:extLst>
                </a:gridCol>
                <a:gridCol w="979614">
                  <a:extLst>
                    <a:ext uri="{9D8B030D-6E8A-4147-A177-3AD203B41FA5}">
                      <a16:colId xmlns:a16="http://schemas.microsoft.com/office/drawing/2014/main" val="1246803698"/>
                    </a:ext>
                  </a:extLst>
                </a:gridCol>
                <a:gridCol w="1045845">
                  <a:extLst>
                    <a:ext uri="{9D8B030D-6E8A-4147-A177-3AD203B41FA5}">
                      <a16:colId xmlns:a16="http://schemas.microsoft.com/office/drawing/2014/main" val="3390507427"/>
                    </a:ext>
                  </a:extLst>
                </a:gridCol>
                <a:gridCol w="826135">
                  <a:extLst>
                    <a:ext uri="{9D8B030D-6E8A-4147-A177-3AD203B41FA5}">
                      <a16:colId xmlns:a16="http://schemas.microsoft.com/office/drawing/2014/main" val="3944579609"/>
                    </a:ext>
                  </a:extLst>
                </a:gridCol>
                <a:gridCol w="979614">
                  <a:extLst>
                    <a:ext uri="{9D8B030D-6E8A-4147-A177-3AD203B41FA5}">
                      <a16:colId xmlns:a16="http://schemas.microsoft.com/office/drawing/2014/main" val="11236346"/>
                    </a:ext>
                  </a:extLst>
                </a:gridCol>
              </a:tblGrid>
              <a:tr h="293341">
                <a:tc gridSpan="2">
                  <a:txBody>
                    <a:bodyPr/>
                    <a:lstStyle/>
                    <a:p>
                      <a:pPr marL="0" marR="0" algn="ctr">
                        <a:lnSpc>
                          <a:spcPct val="100000"/>
                        </a:lnSpc>
                        <a:spcBef>
                          <a:spcPts val="0"/>
                        </a:spcBef>
                        <a:spcAft>
                          <a:spcPts val="0"/>
                        </a:spcAft>
                      </a:pPr>
                      <a:r>
                        <a:rPr lang="en-US" sz="1800" b="1" dirty="0" err="1">
                          <a:effectLst/>
                          <a:latin typeface="Calibri (Body)"/>
                          <a:cs typeface="Times New Roman" panose="02020603050405020304" pitchFamily="18" charset="0"/>
                        </a:rPr>
                        <a:t>Mô</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hình</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kết</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hợp</a:t>
                      </a:r>
                      <a:endParaRPr lang="en-US" sz="1800" b="1" dirty="0">
                        <a:effectLst/>
                        <a:latin typeface="Calibri (Body)"/>
                        <a:cs typeface="Times New Roman" panose="02020603050405020304" pitchFamily="18" charset="0"/>
                      </a:endParaRPr>
                    </a:p>
                  </a:txBody>
                  <a:tcPr marL="68580" marR="68580" marT="0" marB="0" anchor="ctr"/>
                </a:tc>
                <a:tc hMerge="1">
                  <a:txBody>
                    <a:bodyPr/>
                    <a:lstStyle/>
                    <a:p>
                      <a:endParaRPr lang="en-US"/>
                    </a:p>
                  </a:txBody>
                  <a:tcPr/>
                </a:tc>
                <a:tc rowSpan="3">
                  <a:txBody>
                    <a:bodyPr/>
                    <a:lstStyle/>
                    <a:p>
                      <a:pPr marL="0" marR="0" algn="ctr">
                        <a:lnSpc>
                          <a:spcPct val="100000"/>
                        </a:lnSpc>
                        <a:spcBef>
                          <a:spcPts val="0"/>
                        </a:spcBef>
                        <a:spcAft>
                          <a:spcPts val="0"/>
                        </a:spcAft>
                      </a:pPr>
                      <a:r>
                        <a:rPr lang="en-US" sz="1800" b="1" dirty="0">
                          <a:solidFill>
                            <a:srgbClr val="000000"/>
                          </a:solidFill>
                          <a:effectLst/>
                          <a:latin typeface="Calibri (Body)"/>
                          <a:cs typeface="Times New Roman" panose="02020603050405020304" pitchFamily="18" charset="0"/>
                        </a:rPr>
                        <a:t>Finetune</a:t>
                      </a:r>
                      <a:endParaRPr lang="en-US" sz="1800" dirty="0">
                        <a:effectLst/>
                        <a:latin typeface="Calibri (Body)"/>
                        <a:cs typeface="Times New Roman" panose="02020603050405020304" pitchFamily="18" charset="0"/>
                      </a:endParaRPr>
                    </a:p>
                  </a:txBody>
                  <a:tcPr marL="68580" marR="68580" marT="0" marB="0" anchor="ctr"/>
                </a:tc>
                <a:tc rowSpan="2" gridSpan="3">
                  <a:txBody>
                    <a:bodyPr/>
                    <a:lstStyle/>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Trên các ảnh thơ</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gridSpan="3">
                  <a:txBody>
                    <a:bodyPr/>
                    <a:lstStyle/>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Trên các ảnh văn xuôi</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2753103"/>
                  </a:ext>
                </a:extLst>
              </a:tr>
              <a:tr h="27080">
                <a:tc rowSpan="2">
                  <a:txBody>
                    <a:bodyPr/>
                    <a:lstStyle/>
                    <a:p>
                      <a:pPr marL="0" marR="0" algn="ctr">
                        <a:lnSpc>
                          <a:spcPct val="100000"/>
                        </a:lnSpc>
                        <a:spcBef>
                          <a:spcPts val="0"/>
                        </a:spcBef>
                        <a:spcAft>
                          <a:spcPts val="0"/>
                        </a:spcAft>
                      </a:pPr>
                      <a:r>
                        <a:rPr lang="en-US" sz="1800" b="1">
                          <a:effectLst/>
                          <a:latin typeface="Calibri (Body)"/>
                          <a:cs typeface="Times New Roman" panose="02020603050405020304" pitchFamily="18" charset="0"/>
                        </a:rPr>
                        <a:t>Detection</a:t>
                      </a:r>
                      <a:endParaRPr lang="en-US" sz="1800" b="1" dirty="0">
                        <a:effectLst/>
                        <a:latin typeface="Calibri (Body)"/>
                        <a:cs typeface="Times New Roman" panose="02020603050405020304" pitchFamily="18" charset="0"/>
                      </a:endParaRPr>
                    </a:p>
                  </a:txBody>
                  <a:tcPr marL="68580" marR="68580" marT="0" marB="0" anchor="ctr"/>
                </a:tc>
                <a:tc rowSpan="2">
                  <a:txBody>
                    <a:bodyPr/>
                    <a:lstStyle/>
                    <a:p>
                      <a:pPr algn="ctr">
                        <a:lnSpc>
                          <a:spcPct val="100000"/>
                        </a:lnSpc>
                      </a:pPr>
                      <a:r>
                        <a:rPr lang="en-US" sz="1800" b="1" kern="1200">
                          <a:solidFill>
                            <a:schemeClr val="tx1"/>
                          </a:solidFill>
                          <a:effectLst/>
                          <a:latin typeface="Calibri (Body)"/>
                          <a:ea typeface="+mn-ea"/>
                          <a:cs typeface="Times New Roman" panose="02020603050405020304" pitchFamily="18" charset="0"/>
                        </a:rPr>
                        <a:t>Recognition</a:t>
                      </a:r>
                      <a:endParaRPr lang="en-US" sz="1800" b="1" kern="1200" dirty="0">
                        <a:solidFill>
                          <a:schemeClr val="tx1"/>
                        </a:solidFill>
                        <a:effectLst/>
                        <a:latin typeface="Calibri (Body)"/>
                        <a:ea typeface="+mn-ea"/>
                        <a:cs typeface="Times New Roman" panose="02020603050405020304" pitchFamily="18" charset="0"/>
                      </a:endParaRPr>
                    </a:p>
                  </a:txBody>
                  <a:tcPr marL="68580" marR="68580" marT="0" marB="0" anchor="ct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9854933"/>
                  </a:ext>
                </a:extLst>
              </a:tr>
              <a:tr h="293341">
                <a:tc vMerge="1">
                  <a:txBody>
                    <a:bodyPr/>
                    <a:lstStyle/>
                    <a:p>
                      <a:pPr marL="0" marR="0" algn="ctr">
                        <a:lnSpc>
                          <a:spcPct val="115000"/>
                        </a:lnSpc>
                        <a:spcBef>
                          <a:spcPts val="0"/>
                        </a:spcBef>
                        <a:spcAft>
                          <a:spcPts val="0"/>
                        </a:spcAft>
                      </a:pPr>
                      <a:r>
                        <a:rPr lang="vi-VN" sz="1600" b="1" dirty="0">
                          <a:effectLst/>
                          <a:latin typeface="Calibri (Body)"/>
                          <a:ea typeface="Times New Roman" panose="02020603050405020304" pitchFamily="18" charset="0"/>
                          <a:cs typeface="Times New Roman" panose="02020603050405020304" pitchFamily="18" charset="0"/>
                        </a:rPr>
                        <a:t>Mô </a:t>
                      </a:r>
                      <a:r>
                        <a:rPr lang="vi-VN" sz="1600" b="1" dirty="0" err="1">
                          <a:effectLst/>
                          <a:latin typeface="Calibri (Body)"/>
                          <a:ea typeface="Times New Roman" panose="02020603050405020304" pitchFamily="18" charset="0"/>
                          <a:cs typeface="Times New Roman" panose="02020603050405020304" pitchFamily="18" charset="0"/>
                        </a:rPr>
                        <a:t>hình</a:t>
                      </a:r>
                      <a:r>
                        <a:rPr lang="vi-VN" sz="1600" b="1" dirty="0">
                          <a:effectLst/>
                          <a:latin typeface="Calibri (Body)"/>
                          <a:ea typeface="Times New Roman" panose="02020603050405020304" pitchFamily="18" charset="0"/>
                          <a:cs typeface="Times New Roman" panose="02020603050405020304" pitchFamily="18" charset="0"/>
                        </a:rPr>
                        <a:t> </a:t>
                      </a:r>
                      <a:r>
                        <a:rPr lang="vi-VN" sz="1600" b="1" dirty="0" err="1">
                          <a:effectLst/>
                          <a:latin typeface="Calibri (Body)"/>
                          <a:ea typeface="Times New Roman" panose="02020603050405020304" pitchFamily="18" charset="0"/>
                          <a:cs typeface="Times New Roman" panose="02020603050405020304" pitchFamily="18" charset="0"/>
                        </a:rPr>
                        <a:t>kết</a:t>
                      </a:r>
                      <a:r>
                        <a:rPr lang="vi-VN" sz="1600" b="1" dirty="0">
                          <a:effectLst/>
                          <a:latin typeface="Calibri (Body)"/>
                          <a:ea typeface="Times New Roman" panose="02020603050405020304" pitchFamily="18" charset="0"/>
                          <a:cs typeface="Times New Roman" panose="02020603050405020304" pitchFamily="18" charset="0"/>
                        </a:rPr>
                        <a:t> </a:t>
                      </a:r>
                      <a:r>
                        <a:rPr lang="vi-VN" sz="1600" b="1" dirty="0" err="1">
                          <a:effectLst/>
                          <a:latin typeface="Calibri (Body)"/>
                          <a:ea typeface="Times New Roman" panose="02020603050405020304" pitchFamily="18" charset="0"/>
                          <a:cs typeface="Times New Roman" panose="02020603050405020304" pitchFamily="18" charset="0"/>
                        </a:rPr>
                        <a:t>hợp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pPr marL="0" marR="0" algn="ctr">
                        <a:lnSpc>
                          <a:spcPct val="115000"/>
                        </a:lnSpc>
                        <a:spcBef>
                          <a:spcPts val="0"/>
                        </a:spcBef>
                        <a:spcAft>
                          <a:spcPts val="0"/>
                        </a:spcAft>
                      </a:pPr>
                      <a:r>
                        <a:rPr lang="en-US" sz="1600" b="1" dirty="0">
                          <a:solidFill>
                            <a:srgbClr val="000000"/>
                          </a:solidFill>
                          <a:effectLst/>
                          <a:latin typeface="Calibri (Body)"/>
                          <a:ea typeface="Times New Roman" panose="02020603050405020304" pitchFamily="18" charset="0"/>
                          <a:cs typeface="Times New Roman" panose="02020603050405020304" pitchFamily="18" charset="0"/>
                        </a:rPr>
                        <a:t>Finetune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Precision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Recall</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b="1" dirty="0">
                          <a:solidFill>
                            <a:srgbClr val="000000"/>
                          </a:solidFill>
                          <a:effectLst/>
                          <a:latin typeface="Calibri (Body)"/>
                          <a:ea typeface="Times New Roman" panose="02020603050405020304" pitchFamily="18" charset="0"/>
                          <a:cs typeface="Times New Roman" panose="02020603050405020304" pitchFamily="18" charset="0"/>
                        </a:rPr>
                        <a:t>F1-score</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Precision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Recall</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b="1" dirty="0">
                          <a:solidFill>
                            <a:srgbClr val="000000"/>
                          </a:solidFill>
                          <a:effectLst/>
                          <a:latin typeface="Calibri (Body)"/>
                          <a:ea typeface="Times New Roman" panose="02020603050405020304" pitchFamily="18" charset="0"/>
                          <a:cs typeface="Times New Roman" panose="02020603050405020304" pitchFamily="18" charset="0"/>
                        </a:rPr>
                        <a:t>F1-score</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6459567"/>
                  </a:ext>
                </a:extLst>
              </a:tr>
              <a:tr h="605003">
                <a:tc rowSpan="4">
                  <a:txBody>
                    <a:bodyPr/>
                    <a:lstStyle/>
                    <a:p>
                      <a:pPr marL="0" marR="0" algn="ctr">
                        <a:lnSpc>
                          <a:spcPct val="100000"/>
                        </a:lnSpc>
                        <a:spcBef>
                          <a:spcPts val="0"/>
                        </a:spcBef>
                        <a:spcAft>
                          <a:spcPts val="0"/>
                        </a:spcAft>
                      </a:pPr>
                      <a:r>
                        <a:rPr lang="vi-VN" sz="1800">
                          <a:effectLst/>
                          <a:latin typeface="Calibri (Body)"/>
                        </a:rPr>
                        <a:t>DBNet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Attention-based</a:t>
                      </a:r>
                      <a:endParaRPr lang="en-US" sz="1800" dirty="0">
                        <a:solidFill>
                          <a:srgbClr val="000000"/>
                        </a:solidFill>
                        <a:effectLst/>
                        <a:latin typeface="Calibri (Body)"/>
                        <a:ea typeface="Times New Roman" panose="02020603050405020304" pitchFamily="18" charset="0"/>
                        <a:cs typeface="Times New Roman" panose="02020603050405020304" pitchFamily="18" charset="0"/>
                      </a:endParaRPr>
                    </a:p>
                    <a:p>
                      <a:pPr marL="0" marR="0" algn="ctr">
                        <a:lnSpc>
                          <a:spcPct val="100000"/>
                        </a:lnSpc>
                        <a:spcBef>
                          <a:spcPts val="0"/>
                        </a:spcBef>
                        <a:spcAft>
                          <a:spcPts val="0"/>
                        </a:spcAft>
                      </a:pPr>
                      <a:r>
                        <a:rPr lang="en-US" sz="1800" dirty="0">
                          <a:solidFill>
                            <a:srgbClr val="000000"/>
                          </a:solidFill>
                          <a:effectLst/>
                          <a:latin typeface="Calibri (Body)"/>
                          <a:ea typeface="Times New Roman" panose="02020603050405020304" pitchFamily="18" charset="0"/>
                          <a:cs typeface="Times New Roman" panose="02020603050405020304" pitchFamily="18" charset="0"/>
                        </a:rPr>
                        <a:t>Captioner</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dirty="0">
                          <a:effectLst/>
                          <a:latin typeface="Calibri (Body)"/>
                          <a:sym typeface="Wingdings" panose="05000000000000000000" pitchFamily="2" charset="2"/>
                        </a:rPr>
                        <a:t></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0.7070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0.7040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0.7055</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0.8026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0.7905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0.7965</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770764"/>
                  </a:ext>
                </a:extLst>
              </a:tr>
              <a:tr h="320142">
                <a:tc vMerge="1">
                  <a:txBody>
                    <a:bodyPr/>
                    <a:lstStyle/>
                    <a:p>
                      <a:endParaRPr lang="en-US"/>
                    </a:p>
                  </a:txBody>
                  <a:tcPr/>
                </a:tc>
                <a:tc>
                  <a:txBody>
                    <a:bodyPr/>
                    <a:lstStyle/>
                    <a:p>
                      <a:pPr marL="0" marR="0" algn="ctr">
                        <a:lnSpc>
                          <a:spcPct val="100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CRNNxCTC</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 </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highlight>
                            <a:srgbClr val="FFFF00"/>
                          </a:highlight>
                          <a:latin typeface="Calibri (Body)"/>
                        </a:rPr>
                        <a:t>0.9396</a:t>
                      </a:r>
                      <a:endParaRPr lang="en-US" sz="180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highlight>
                            <a:srgbClr val="FFFF00"/>
                          </a:highlight>
                          <a:latin typeface="Calibri (Body)"/>
                        </a:rPr>
                        <a:t>0.9396</a:t>
                      </a:r>
                      <a:endParaRPr lang="en-US" sz="180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highlight>
                            <a:srgbClr val="FFFF00"/>
                          </a:highlight>
                          <a:latin typeface="Calibri (Body)"/>
                        </a:rPr>
                        <a:t>0.9396</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0.9206</a:t>
                      </a:r>
                      <a:endParaRPr lang="en-US" sz="180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0.9190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0.9198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9381984"/>
                  </a:ext>
                </a:extLst>
              </a:tr>
              <a:tr h="605003">
                <a:tc vMerge="1">
                  <a:txBody>
                    <a:bodyPr/>
                    <a:lstStyle/>
                    <a:p>
                      <a:endParaRPr lang="en-US"/>
                    </a:p>
                  </a:txBody>
                  <a:tcP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CNNxSeq2Seq</a:t>
                      </a:r>
                      <a:r>
                        <a:rPr lang="en-US" sz="1800">
                          <a:solidFill>
                            <a:srgbClr val="000000"/>
                          </a:solidFill>
                          <a:effectLst/>
                          <a:latin typeface="Calibri (Body)"/>
                          <a:ea typeface="Times New Roman" panose="02020603050405020304" pitchFamily="18" charset="0"/>
                          <a:cs typeface="Times New Roman" panose="02020603050405020304" pitchFamily="18" charset="0"/>
                        </a:rPr>
                        <a:t> +</a:t>
                      </a:r>
                    </a:p>
                    <a:p>
                      <a:pPr marL="0" marR="0" algn="ctr">
                        <a:lnSpc>
                          <a:spcPct val="100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Concat Connection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0.8632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0.8610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0.8620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0.8401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0.8485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0.8442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7461782"/>
                  </a:ext>
                </a:extLst>
              </a:tr>
              <a:tr h="605003">
                <a:tc vMerge="1">
                  <a:txBody>
                    <a:bodyPr/>
                    <a:lstStyle/>
                    <a:p>
                      <a:endParaRPr lang="en-US"/>
                    </a:p>
                  </a:txBody>
                  <a:tcP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CNNxTransformer </a:t>
                      </a:r>
                      <a:r>
                        <a:rPr lang="en-US" sz="1800">
                          <a:solidFill>
                            <a:srgbClr val="000000"/>
                          </a:solidFill>
                          <a:effectLst/>
                          <a:latin typeface="Calibri (Body)"/>
                          <a:ea typeface="Times New Roman" panose="02020603050405020304" pitchFamily="18" charset="0"/>
                          <a:cs typeface="Times New Roman" panose="02020603050405020304" pitchFamily="18" charset="0"/>
                        </a:rPr>
                        <a:t>+</a:t>
                      </a:r>
                    </a:p>
                    <a:p>
                      <a:pPr marL="0" marR="0" algn="ctr">
                        <a:lnSpc>
                          <a:spcPct val="100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Add Connection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dirty="0">
                          <a:effectLst/>
                          <a:latin typeface="Calibri (Body)"/>
                          <a:sym typeface="Wingdings" panose="05000000000000000000" pitchFamily="2" charset="2"/>
                        </a:rPr>
                        <a:t></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0.9256</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0.9252</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0.9254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0.8989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0.8987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0.8988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3126494"/>
                  </a:ext>
                </a:extLst>
              </a:tr>
              <a:tr h="605003">
                <a:tc rowSpan="4">
                  <a:txBody>
                    <a:bodyPr/>
                    <a:lstStyle/>
                    <a:p>
                      <a:pPr marL="0" marR="0" algn="ctr">
                        <a:lnSpc>
                          <a:spcPct val="100000"/>
                        </a:lnSpc>
                        <a:spcBef>
                          <a:spcPts val="0"/>
                        </a:spcBef>
                        <a:spcAft>
                          <a:spcPts val="0"/>
                        </a:spcAft>
                      </a:pPr>
                      <a:r>
                        <a:rPr lang="vi-VN" sz="1800">
                          <a:effectLst/>
                          <a:latin typeface="Calibri (Body)"/>
                        </a:rPr>
                        <a:t>EAST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Attention-based</a:t>
                      </a:r>
                      <a:endParaRPr lang="en-US" sz="1800">
                        <a:solidFill>
                          <a:srgbClr val="000000"/>
                        </a:solidFill>
                        <a:effectLst/>
                        <a:latin typeface="Calibri (Body)"/>
                        <a:ea typeface="Times New Roman" panose="02020603050405020304" pitchFamily="18" charset="0"/>
                        <a:cs typeface="Times New Roman" panose="02020603050405020304" pitchFamily="18" charset="0"/>
                      </a:endParaRPr>
                    </a:p>
                    <a:p>
                      <a:pPr marL="0" marR="0" algn="ctr">
                        <a:lnSpc>
                          <a:spcPct val="100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Captioner</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0.7786</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0.7809</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0.7798</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0.6922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0.6997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0.6959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55548457"/>
                  </a:ext>
                </a:extLst>
              </a:tr>
              <a:tr h="320142">
                <a:tc vMerge="1">
                  <a:txBody>
                    <a:bodyPr/>
                    <a:lstStyle/>
                    <a:p>
                      <a:endParaRPr lang="en-US"/>
                    </a:p>
                  </a:txBody>
                  <a:tcPr/>
                </a:tc>
                <a:tc>
                  <a:txBody>
                    <a:bodyPr/>
                    <a:lstStyle/>
                    <a:p>
                      <a:pPr marL="0" marR="0" algn="ctr">
                        <a:lnSpc>
                          <a:spcPct val="100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CRNNxCTC</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 </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highlight>
                            <a:srgbClr val="FFFF00"/>
                          </a:highlight>
                          <a:latin typeface="Calibri (Body)"/>
                        </a:rPr>
                        <a:t>0.9214</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highlight>
                            <a:srgbClr val="FFFF00"/>
                          </a:highlight>
                          <a:latin typeface="Calibri (Body)"/>
                        </a:rPr>
                        <a:t>0.9213</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highlight>
                            <a:srgbClr val="FFFF00"/>
                          </a:highlight>
                          <a:latin typeface="Calibri (Body)"/>
                        </a:rPr>
                        <a:t>0.9214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0.863</a:t>
                      </a:r>
                      <a:r>
                        <a:rPr lang="en-US"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0.8653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0.8641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9870130"/>
                  </a:ext>
                </a:extLst>
              </a:tr>
              <a:tr h="605003">
                <a:tc vMerge="1">
                  <a:txBody>
                    <a:bodyPr/>
                    <a:lstStyle/>
                    <a:p>
                      <a:endParaRPr lang="en-US"/>
                    </a:p>
                  </a:txBody>
                  <a:tcP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CNNxSeq2Seq</a:t>
                      </a:r>
                      <a:r>
                        <a:rPr lang="en-US" sz="1800">
                          <a:solidFill>
                            <a:srgbClr val="000000"/>
                          </a:solidFill>
                          <a:effectLst/>
                          <a:latin typeface="Calibri (Body)"/>
                          <a:ea typeface="Times New Roman" panose="02020603050405020304" pitchFamily="18" charset="0"/>
                          <a:cs typeface="Times New Roman" panose="02020603050405020304" pitchFamily="18" charset="0"/>
                        </a:rPr>
                        <a:t> +</a:t>
                      </a:r>
                    </a:p>
                    <a:p>
                      <a:pPr marL="0" marR="0" algn="ctr">
                        <a:lnSpc>
                          <a:spcPct val="100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Concat </a:t>
                      </a:r>
                      <a:r>
                        <a:rPr lang="en-US" sz="1800" i="1" dirty="0">
                          <a:solidFill>
                            <a:srgbClr val="000000"/>
                          </a:solidFill>
                          <a:effectLst/>
                          <a:latin typeface="Calibri (Body)"/>
                          <a:ea typeface="Times New Roman" panose="02020603050405020304" pitchFamily="18" charset="0"/>
                          <a:cs typeface="Times New Roman" panose="02020603050405020304" pitchFamily="18" charset="0"/>
                        </a:rPr>
                        <a:t>Connection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0.8432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0.8462</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0.8447</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0.7766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0.7875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0.782</a:t>
                      </a:r>
                      <a:r>
                        <a:rPr lang="en-US" sz="1800">
                          <a:solidFill>
                            <a:srgbClr val="000000"/>
                          </a:solidFill>
                          <a:effectLst/>
                          <a:latin typeface="Calibri (Body)"/>
                          <a:ea typeface="Times New Roman" panose="02020603050405020304" pitchFamily="18" charset="0"/>
                          <a:cs typeface="Times New Roman" panose="02020603050405020304" pitchFamily="18" charset="0"/>
                        </a:rPr>
                        <a:t>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3904027"/>
                  </a:ext>
                </a:extLst>
              </a:tr>
              <a:tr h="605003">
                <a:tc vMerge="1">
                  <a:txBody>
                    <a:bodyPr/>
                    <a:lstStyle/>
                    <a:p>
                      <a:endParaRPr lang="en-US"/>
                    </a:p>
                  </a:txBody>
                  <a:tcPr/>
                </a:tc>
                <a:tc>
                  <a:txBody>
                    <a:bodyPr/>
                    <a:lstStyle/>
                    <a:p>
                      <a:pPr marL="0" marR="0" algn="ctr">
                        <a:lnSpc>
                          <a:spcPct val="100000"/>
                        </a:lnSpc>
                        <a:spcBef>
                          <a:spcPts val="0"/>
                        </a:spcBef>
                        <a:spcAft>
                          <a:spcPts val="0"/>
                        </a:spcAft>
                      </a:pPr>
                      <a:r>
                        <a:rPr lang="vi-VN" sz="1800" err="1">
                          <a:solidFill>
                            <a:srgbClr val="000000"/>
                          </a:solidFill>
                          <a:effectLst/>
                          <a:latin typeface="Calibri (Body)"/>
                          <a:ea typeface="Times New Roman" panose="02020603050405020304" pitchFamily="18" charset="0"/>
                          <a:cs typeface="Times New Roman" panose="02020603050405020304" pitchFamily="18" charset="0"/>
                        </a:rPr>
                        <a:t>CNNxTransformer</a:t>
                      </a:r>
                      <a:r>
                        <a:rPr lang="vi-VN" sz="1800">
                          <a:solidFill>
                            <a:srgbClr val="000000"/>
                          </a:solidFill>
                          <a:effectLst/>
                          <a:latin typeface="Calibri (Body)"/>
                          <a:ea typeface="Times New Roman" panose="02020603050405020304" pitchFamily="18" charset="0"/>
                          <a:cs typeface="Times New Roman" panose="02020603050405020304" pitchFamily="18" charset="0"/>
                        </a:rPr>
                        <a:t> </a:t>
                      </a:r>
                      <a:r>
                        <a:rPr lang="en-US" sz="1800">
                          <a:solidFill>
                            <a:srgbClr val="000000"/>
                          </a:solidFill>
                          <a:effectLst/>
                          <a:latin typeface="Calibri (Body)"/>
                          <a:ea typeface="Times New Roman" panose="02020603050405020304" pitchFamily="18" charset="0"/>
                          <a:cs typeface="Times New Roman" panose="02020603050405020304" pitchFamily="18" charset="0"/>
                        </a:rPr>
                        <a:t>+</a:t>
                      </a:r>
                    </a:p>
                    <a:p>
                      <a:pPr marL="0" marR="0" algn="ctr">
                        <a:lnSpc>
                          <a:spcPct val="100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Add </a:t>
                      </a:r>
                      <a:r>
                        <a:rPr lang="en-US" sz="1800" i="1" dirty="0">
                          <a:solidFill>
                            <a:srgbClr val="000000"/>
                          </a:solidFill>
                          <a:effectLst/>
                          <a:latin typeface="Calibri (Body)"/>
                          <a:ea typeface="Times New Roman" panose="02020603050405020304" pitchFamily="18" charset="0"/>
                          <a:cs typeface="Times New Roman" panose="02020603050405020304" pitchFamily="18" charset="0"/>
                        </a:rPr>
                        <a:t>Connection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0.9087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effectLst/>
                          <a:latin typeface="Calibri (Body)"/>
                        </a:rPr>
                        <a:t>0.912</a:t>
                      </a:r>
                      <a:r>
                        <a:rPr lang="en-US" sz="1800">
                          <a:effectLst/>
                          <a:latin typeface="Calibri (Body)"/>
                        </a:rPr>
                        <a:t>0</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effectLst/>
                          <a:latin typeface="Calibri (Body)"/>
                        </a:rPr>
                        <a:t>0.9104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0.8395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0.8489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vi-VN" sz="1800" dirty="0">
                          <a:solidFill>
                            <a:srgbClr val="000000"/>
                          </a:solidFill>
                          <a:effectLst/>
                          <a:latin typeface="Calibri (Body)"/>
                          <a:ea typeface="Times New Roman" panose="02020603050405020304" pitchFamily="18" charset="0"/>
                          <a:cs typeface="Times New Roman" panose="02020603050405020304" pitchFamily="18" charset="0"/>
                        </a:rPr>
                        <a:t>0.8442</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5301707"/>
                  </a:ext>
                </a:extLst>
              </a:tr>
            </a:tbl>
          </a:graphicData>
        </a:graphic>
      </p:graphicFrame>
      <p:pic>
        <p:nvPicPr>
          <p:cNvPr id="9" name="Hình ảnh 9">
            <a:hlinkClick r:id="rId3" action="ppaction://hlinksldjump"/>
            <a:extLst>
              <a:ext uri="{FF2B5EF4-FFF2-40B4-BE49-F238E27FC236}">
                <a16:creationId xmlns:a16="http://schemas.microsoft.com/office/drawing/2014/main" id="{B0064F16-1825-DF3F-7610-9D149B5B7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2" name="Title 1">
            <a:extLst>
              <a:ext uri="{FF2B5EF4-FFF2-40B4-BE49-F238E27FC236}">
                <a16:creationId xmlns:a16="http://schemas.microsoft.com/office/drawing/2014/main" id="{367D3574-ADFE-4CA0-EF9D-4D7E08D3659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5.4. KẾT QUẢ END-TO-END</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FE98B666-C35A-FF0E-9F67-FBB088D58257}"/>
              </a:ext>
            </a:extLst>
          </p:cNvPr>
          <p:cNvSpPr/>
          <p:nvPr/>
        </p:nvSpPr>
        <p:spPr>
          <a:xfrm>
            <a:off x="2303150" y="2484704"/>
            <a:ext cx="8704288" cy="369332"/>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Hộp Văn bản 5">
            <a:extLst>
              <a:ext uri="{FF2B5EF4-FFF2-40B4-BE49-F238E27FC236}">
                <a16:creationId xmlns:a16="http://schemas.microsoft.com/office/drawing/2014/main" id="{2840A3BC-E98C-FC03-19FE-288511C6176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478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 TỔNG QUAN</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a:t>
            </a:fld>
            <a:endParaRPr lang="en-US" dirty="0"/>
          </a:p>
        </p:txBody>
      </p:sp>
      <p:pic>
        <p:nvPicPr>
          <p:cNvPr id="5" name="Hình ảnh 9">
            <a:hlinkClick r:id="rId3"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251716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0561A380-4A82-BB43-EAB0-C72DC9173552}"/>
              </a:ext>
            </a:extLst>
          </p:cNvPr>
          <p:cNvSpPr txBox="1"/>
          <p:nvPr/>
        </p:nvSpPr>
        <p:spPr>
          <a:xfrm>
            <a:off x="4655791" y="5363689"/>
            <a:ext cx="2880418"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27.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sai trên </a:t>
            </a:r>
            <a:r>
              <a:rPr lang="vi-VN" sz="1800" err="1">
                <a:effectLst/>
                <a:latin typeface="Calibri (Body)"/>
                <a:ea typeface="Calibri" panose="020F0502020204030204" pitchFamily="34" charset="0"/>
                <a:cs typeface="Times New Roman" panose="02020603050405020304" pitchFamily="18" charset="0"/>
              </a:rPr>
              <a:t>tập</a:t>
            </a:r>
            <a:r>
              <a:rPr lang="vi-VN" sz="1800">
                <a:effectLst/>
                <a:latin typeface="Calibri (Body)"/>
                <a:ea typeface="Calibri" panose="020F0502020204030204" pitchFamily="34" charset="0"/>
                <a:cs typeface="Times New Roman" panose="02020603050405020304" pitchFamily="18" charset="0"/>
              </a:rPr>
              <a:t> thơ</a:t>
            </a:r>
            <a:endParaRPr lang="en-US" sz="1800" dirty="0">
              <a:effectLst/>
              <a:latin typeface="Calibri (Body)"/>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BCF1A4E6-5D2B-D52D-AB93-919FB6A4B6BC}"/>
              </a:ext>
            </a:extLst>
          </p:cNvPr>
          <p:cNvSpPr txBox="1"/>
          <p:nvPr/>
        </p:nvSpPr>
        <p:spPr>
          <a:xfrm>
            <a:off x="4715004" y="5416124"/>
            <a:ext cx="2661952"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a:t>
            </a:r>
            <a:r>
              <a:rPr lang="en-US" err="1">
                <a:latin typeface="Calibri (Body)"/>
                <a:ea typeface="Calibri" panose="020F0502020204030204" pitchFamily="34" charset="0"/>
                <a:cs typeface="Times New Roman" panose="02020603050405020304" pitchFamily="18" charset="0"/>
              </a:rPr>
              <a:t>h</a:t>
            </a:r>
            <a:r>
              <a:rPr lang="en-US" sz="1800">
                <a:effectLst/>
                <a:latin typeface="Calibri (Body)"/>
                <a:ea typeface="Calibri" panose="020F0502020204030204" pitchFamily="34" charset="0"/>
                <a:cs typeface="Times New Roman" panose="02020603050405020304" pitchFamily="18" charset="0"/>
              </a:rPr>
              <a:t> 29.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thiếu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sót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các</a:t>
            </a:r>
            <a:r>
              <a:rPr lang="vi-VN" sz="1800" dirty="0">
                <a:effectLst/>
                <a:latin typeface="Calibri (Body)"/>
                <a:ea typeface="Calibri" panose="020F0502020204030204" pitchFamily="34" charset="0"/>
                <a:cs typeface="Times New Roman" panose="02020603050405020304" pitchFamily="18" charset="0"/>
              </a:rPr>
              <a:t> văn </a:t>
            </a:r>
            <a:r>
              <a:rPr lang="vi-VN" sz="1800" dirty="0" err="1">
                <a:effectLst/>
                <a:latin typeface="Calibri (Body)"/>
                <a:ea typeface="Calibri" panose="020F0502020204030204" pitchFamily="34" charset="0"/>
                <a:cs typeface="Times New Roman" panose="02020603050405020304" pitchFamily="18" charset="0"/>
              </a:rPr>
              <a:t>bản</a:t>
            </a:r>
            <a:endParaRPr lang="en-US" sz="1800" dirty="0">
              <a:effectLst/>
              <a:latin typeface="Calibri (Body)"/>
              <a:ea typeface="Calibri" panose="020F0502020204030204" pitchFamily="34" charset="0"/>
              <a:cs typeface="Times New Roman" panose="02020603050405020304" pitchFamily="18"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40</a:t>
            </a:fld>
            <a:endParaRPr lang="en-US" b="1" dirty="0"/>
          </a:p>
        </p:txBody>
      </p:sp>
      <p:pic>
        <p:nvPicPr>
          <p:cNvPr id="11" name="Picture 10" descr="A picture containing text, stationary&#10;&#10;Description automatically generated">
            <a:extLst>
              <a:ext uri="{FF2B5EF4-FFF2-40B4-BE49-F238E27FC236}">
                <a16:creationId xmlns:a16="http://schemas.microsoft.com/office/drawing/2014/main" id="{96A4B065-B43E-BAF3-4E40-1E82235CB2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9328" y="1359218"/>
            <a:ext cx="2633345" cy="4139565"/>
          </a:xfrm>
          <a:prstGeom prst="rect">
            <a:avLst/>
          </a:prstGeom>
          <a:noFill/>
          <a:ln>
            <a:noFill/>
          </a:ln>
        </p:spPr>
      </p:pic>
      <p:pic>
        <p:nvPicPr>
          <p:cNvPr id="17" name="Hình ảnh 9">
            <a:hlinkClick r:id="rId4" action="ppaction://hlinksldjump"/>
            <a:extLst>
              <a:ext uri="{FF2B5EF4-FFF2-40B4-BE49-F238E27FC236}">
                <a16:creationId xmlns:a16="http://schemas.microsoft.com/office/drawing/2014/main" id="{6E8882F1-34E1-F178-BBE8-6992EB919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24" name="Picture 23" descr="A picture containing background pattern&#10;&#10;Description automatically generated">
            <a:extLst>
              <a:ext uri="{FF2B5EF4-FFF2-40B4-BE49-F238E27FC236}">
                <a16:creationId xmlns:a16="http://schemas.microsoft.com/office/drawing/2014/main" id="{27A087E3-643F-F627-E54A-413AC33418B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415" y="1357883"/>
            <a:ext cx="2573030" cy="4142232"/>
          </a:xfrm>
          <a:prstGeom prst="rect">
            <a:avLst/>
          </a:prstGeom>
          <a:noFill/>
          <a:ln>
            <a:noFill/>
          </a:ln>
        </p:spPr>
      </p:pic>
      <p:pic>
        <p:nvPicPr>
          <p:cNvPr id="25" name="Picture 24" descr="Background pattern&#10;&#10;Description automatically generated">
            <a:extLst>
              <a:ext uri="{FF2B5EF4-FFF2-40B4-BE49-F238E27FC236}">
                <a16:creationId xmlns:a16="http://schemas.microsoft.com/office/drawing/2014/main" id="{919E6EAA-A084-B4B7-1938-C3CD37A3D8C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910" y="1355053"/>
            <a:ext cx="2884299" cy="4142232"/>
          </a:xfrm>
          <a:prstGeom prst="rect">
            <a:avLst/>
          </a:prstGeom>
          <a:noFill/>
          <a:ln>
            <a:noFill/>
          </a:ln>
        </p:spPr>
      </p:pic>
      <p:pic>
        <p:nvPicPr>
          <p:cNvPr id="30" name="Picture 29" descr="A picture containing text&#10;&#10;Description automatically generated">
            <a:extLst>
              <a:ext uri="{FF2B5EF4-FFF2-40B4-BE49-F238E27FC236}">
                <a16:creationId xmlns:a16="http://schemas.microsoft.com/office/drawing/2014/main" id="{CEC7033E-B26E-F3D3-7F39-97D66DA65B3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43674" y="1361496"/>
            <a:ext cx="2576911" cy="4142232"/>
          </a:xfrm>
          <a:prstGeom prst="rect">
            <a:avLst/>
          </a:prstGeom>
          <a:noFill/>
          <a:ln>
            <a:noFill/>
          </a:ln>
        </p:spPr>
      </p:pic>
      <p:sp>
        <p:nvSpPr>
          <p:cNvPr id="31" name="TextBox 30">
            <a:extLst>
              <a:ext uri="{FF2B5EF4-FFF2-40B4-BE49-F238E27FC236}">
                <a16:creationId xmlns:a16="http://schemas.microsoft.com/office/drawing/2014/main" id="{5D834270-B682-06D1-2DFF-7567429FC533}"/>
              </a:ext>
            </a:extLst>
          </p:cNvPr>
          <p:cNvSpPr txBox="1"/>
          <p:nvPr/>
        </p:nvSpPr>
        <p:spPr>
          <a:xfrm>
            <a:off x="260035" y="5416124"/>
            <a:ext cx="3186240"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28. </a:t>
            </a:r>
            <a:r>
              <a:rPr lang="en-US" sz="1800" dirty="0" err="1">
                <a:effectLst/>
                <a:latin typeface="Calibri (Body)"/>
                <a:ea typeface="Calibri" panose="020F0502020204030204" pitchFamily="34" charset="0"/>
                <a:cs typeface="Times New Roman" panose="02020603050405020304" pitchFamily="18" charset="0"/>
              </a:rPr>
              <a:t>Ví</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dụ</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phát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hiện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văn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bản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nằm</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ngoài</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nội</a:t>
            </a:r>
            <a:r>
              <a:rPr lang="en-US" sz="1800" dirty="0">
                <a:effectLst/>
                <a:latin typeface="Calibri (Body)"/>
                <a:ea typeface="Calibri" panose="020F0502020204030204" pitchFamily="34" charset="0"/>
                <a:cs typeface="Times New Roman" panose="02020603050405020304" pitchFamily="18" charset="0"/>
              </a:rPr>
              <a:t> dung</a:t>
            </a:r>
          </a:p>
        </p:txBody>
      </p:sp>
      <p:sp>
        <p:nvSpPr>
          <p:cNvPr id="33" name="TextBox 32">
            <a:extLst>
              <a:ext uri="{FF2B5EF4-FFF2-40B4-BE49-F238E27FC236}">
                <a16:creationId xmlns:a16="http://schemas.microsoft.com/office/drawing/2014/main" id="{9AF6A2F4-614B-C0BD-F332-EB1DAC659BD0}"/>
              </a:ext>
            </a:extLst>
          </p:cNvPr>
          <p:cNvSpPr txBox="1"/>
          <p:nvPr/>
        </p:nvSpPr>
        <p:spPr>
          <a:xfrm>
            <a:off x="8453462" y="5418368"/>
            <a:ext cx="3347784" cy="878638"/>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30</a:t>
            </a:r>
            <a:r>
              <a:rPr lang="en-US"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không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được</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ký</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tự</a:t>
            </a:r>
            <a:r>
              <a:rPr lang="vi-VN" sz="1800" dirty="0">
                <a:effectLst/>
                <a:latin typeface="Calibri (Body)"/>
                <a:ea typeface="Calibri" panose="020F0502020204030204" pitchFamily="34" charset="0"/>
                <a:cs typeface="Times New Roman" panose="02020603050405020304" pitchFamily="18" charset="0"/>
              </a:rPr>
              <a:t> “</a:t>
            </a:r>
            <a:r>
              <a:rPr lang="ja-JP" altLang="en-US" sz="1800" dirty="0">
                <a:effectLst/>
                <a:latin typeface="Calibri (Body)"/>
                <a:ea typeface="Calibri" panose="020F0502020204030204" pitchFamily="34" charset="0"/>
                <a:cs typeface="Times New Roman" panose="02020603050405020304" pitchFamily="18" charset="0"/>
              </a:rPr>
              <a:t>一” </a:t>
            </a:r>
            <a:r>
              <a:rPr lang="vi-VN" sz="1800" dirty="0">
                <a:effectLst/>
                <a:latin typeface="Calibri (Body)"/>
                <a:ea typeface="Calibri" panose="020F0502020204030204" pitchFamily="34" charset="0"/>
                <a:cs typeface="Times New Roman" panose="02020603050405020304" pitchFamily="18" charset="0"/>
              </a:rPr>
              <a:t>ở </a:t>
            </a:r>
            <a:r>
              <a:rPr lang="vi-VN" sz="1800" dirty="0" err="1">
                <a:effectLst/>
                <a:latin typeface="Calibri (Body)"/>
                <a:ea typeface="Calibri" panose="020F0502020204030204" pitchFamily="34" charset="0"/>
                <a:cs typeface="Times New Roman" panose="02020603050405020304" pitchFamily="18" charset="0"/>
              </a:rPr>
              <a:t>đầu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patch</a:t>
            </a:r>
            <a:endParaRPr lang="en-US" sz="1800" dirty="0">
              <a:effectLst/>
              <a:latin typeface="Calibri (Body)"/>
              <a:ea typeface="Calibri" panose="020F0502020204030204" pitchFamily="34" charset="0"/>
              <a:cs typeface="Times New Roman" panose="02020603050405020304" pitchFamily="18" charset="0"/>
            </a:endParaRPr>
          </a:p>
        </p:txBody>
      </p:sp>
      <p:sp>
        <p:nvSpPr>
          <p:cNvPr id="15" name="Hộp Văn bản 7">
            <a:extLst>
              <a:ext uri="{FF2B5EF4-FFF2-40B4-BE49-F238E27FC236}">
                <a16:creationId xmlns:a16="http://schemas.microsoft.com/office/drawing/2014/main" id="{DDC3777E-46E3-EF4C-EE8C-1F4C1154FE82}"/>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KẾT QUẢ THỰC NGHIỆM</a:t>
            </a:r>
            <a:endParaRPr lang="vi-VN" sz="1400" b="1" dirty="0">
              <a:solidFill>
                <a:schemeClr val="accent6">
                  <a:lumMod val="75000"/>
                </a:schemeClr>
              </a:solidFill>
            </a:endParaRPr>
          </a:p>
        </p:txBody>
      </p:sp>
      <p:sp>
        <p:nvSpPr>
          <p:cNvPr id="18" name="Title 1">
            <a:extLst>
              <a:ext uri="{FF2B5EF4-FFF2-40B4-BE49-F238E27FC236}">
                <a16:creationId xmlns:a16="http://schemas.microsoft.com/office/drawing/2014/main" id="{8FD088F8-36E1-B723-FBCD-5E2B959AEAA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5.5. PHÂN TÍCH LỖI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9A3BE09B-D94F-40DA-6E16-1EB140503150}"/>
                  </a:ext>
                </a:extLst>
              </p14:cNvPr>
              <p14:cNvContentPartPr/>
              <p14:nvPr/>
            </p14:nvContentPartPr>
            <p14:xfrm>
              <a:off x="11134080" y="5336640"/>
              <a:ext cx="360" cy="360"/>
            </p14:xfrm>
          </p:contentPart>
        </mc:Choice>
        <mc:Fallback xmlns="">
          <p:pic>
            <p:nvPicPr>
              <p:cNvPr id="2" name="Ink 1">
                <a:extLst>
                  <a:ext uri="{FF2B5EF4-FFF2-40B4-BE49-F238E27FC236}">
                    <a16:creationId xmlns:a16="http://schemas.microsoft.com/office/drawing/2014/main" id="{9A3BE09B-D94F-40DA-6E16-1EB140503150}"/>
                  </a:ext>
                </a:extLst>
              </p:cNvPr>
              <p:cNvPicPr/>
              <p:nvPr/>
            </p:nvPicPr>
            <p:blipFill>
              <a:blip r:embed="rId10"/>
              <a:stretch>
                <a:fillRect/>
              </a:stretch>
            </p:blipFill>
            <p:spPr>
              <a:xfrm>
                <a:off x="11124720" y="5327280"/>
                <a:ext cx="19080" cy="19080"/>
              </a:xfrm>
              <a:prstGeom prst="rect">
                <a:avLst/>
              </a:prstGeom>
            </p:spPr>
          </p:pic>
        </mc:Fallback>
      </mc:AlternateContent>
      <p:sp>
        <p:nvSpPr>
          <p:cNvPr id="3" name="Hộp Văn bản 5">
            <a:extLst>
              <a:ext uri="{FF2B5EF4-FFF2-40B4-BE49-F238E27FC236}">
                <a16:creationId xmlns:a16="http://schemas.microsoft.com/office/drawing/2014/main" id="{7B71A7D4-5D78-0F4B-5794-E38A94C1BEA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4396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2" grpId="0"/>
      <p:bldP spid="31"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41</a:t>
            </a:fld>
            <a:endParaRPr lang="en-US" b="1" dirty="0"/>
          </a:p>
        </p:txBody>
      </p:sp>
      <p:pic>
        <p:nvPicPr>
          <p:cNvPr id="13" name="Hình ảnh 9">
            <a:hlinkClick r:id="rId3" action="ppaction://hlinksldjump"/>
            <a:extLst>
              <a:ext uri="{FF2B5EF4-FFF2-40B4-BE49-F238E27FC236}">
                <a16:creationId xmlns:a16="http://schemas.microsoft.com/office/drawing/2014/main" id="{4352C8E6-D2CC-F6C9-A52B-FFCE9DFF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5" name="TextBox 24">
            <a:extLst>
              <a:ext uri="{FF2B5EF4-FFF2-40B4-BE49-F238E27FC236}">
                <a16:creationId xmlns:a16="http://schemas.microsoft.com/office/drawing/2014/main" id="{2CB6ACFA-DAA1-F3DB-3696-DCAC897A8111}"/>
              </a:ext>
            </a:extLst>
          </p:cNvPr>
          <p:cNvSpPr txBox="1"/>
          <p:nvPr/>
        </p:nvSpPr>
        <p:spPr>
          <a:xfrm>
            <a:off x="1476972" y="5169489"/>
            <a:ext cx="3509440"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panose="020F0502020204030204" pitchFamily="34" charset="0"/>
                <a:ea typeface="Calibri" panose="020F0502020204030204" pitchFamily="34" charset="0"/>
                <a:cs typeface="Calibri" panose="020F0502020204030204" pitchFamily="34" charset="0"/>
              </a:rPr>
              <a:t>Hình</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a:latin typeface="Calibri" panose="020F0502020204030204" pitchFamily="34" charset="0"/>
                <a:ea typeface="Calibri" panose="020F0502020204030204" pitchFamily="34" charset="0"/>
                <a:cs typeface="Calibri" panose="020F0502020204030204" pitchFamily="34" charset="0"/>
              </a:rPr>
              <a:t>31</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vi-VN" sz="1800" dirty="0">
                <a:effectLst/>
                <a:latin typeface="Calibri" panose="020F0502020204030204" pitchFamily="34" charset="0"/>
                <a:ea typeface="Calibri" panose="020F0502020204030204" pitchFamily="34" charset="0"/>
                <a:cs typeface="Calibri" panose="020F0502020204030204" pitchFamily="34" charset="0"/>
              </a:rPr>
              <a:t>Phân </a:t>
            </a:r>
            <a:r>
              <a:rPr lang="vi-VN" sz="1800" dirty="0" err="1">
                <a:effectLst/>
                <a:latin typeface="Calibri" panose="020F0502020204030204" pitchFamily="34" charset="0"/>
                <a:ea typeface="Calibri" panose="020F0502020204030204" pitchFamily="34" charset="0"/>
                <a:cs typeface="Calibri" panose="020F0502020204030204" pitchFamily="34" charset="0"/>
              </a:rPr>
              <a:t>phối</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các</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ký</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tự</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dự</a:t>
            </a:r>
            <a:r>
              <a:rPr lang="en-US" dirty="0">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đoán</a:t>
            </a:r>
            <a:r>
              <a:rPr lang="vi-VN" sz="1800" dirty="0">
                <a:effectLst/>
                <a:latin typeface="Calibri" panose="020F0502020204030204" pitchFamily="34" charset="0"/>
                <a:ea typeface="Calibri" panose="020F0502020204030204" pitchFamily="34" charset="0"/>
                <a:cs typeface="Calibri" panose="020F0502020204030204" pitchFamily="34" charset="0"/>
              </a:rPr>
              <a:t> sai </a:t>
            </a:r>
            <a:r>
              <a:rPr lang="vi-VN" sz="1800" dirty="0" err="1">
                <a:effectLst/>
                <a:latin typeface="Calibri" panose="020F0502020204030204" pitchFamily="34" charset="0"/>
                <a:ea typeface="Calibri" panose="020F0502020204030204" pitchFamily="34" charset="0"/>
                <a:cs typeface="Calibri" panose="020F0502020204030204" pitchFamily="34" charset="0"/>
              </a:rPr>
              <a:t>của</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tập</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Validate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7" name="Chart 26">
            <a:extLst>
              <a:ext uri="{FF2B5EF4-FFF2-40B4-BE49-F238E27FC236}">
                <a16:creationId xmlns:a16="http://schemas.microsoft.com/office/drawing/2014/main" id="{8623098E-1110-7B38-3662-1585791CB6C7}"/>
              </a:ext>
            </a:extLst>
          </p:cNvPr>
          <p:cNvGraphicFramePr/>
          <p:nvPr>
            <p:extLst>
              <p:ext uri="{D42A27DB-BD31-4B8C-83A1-F6EECF244321}">
                <p14:modId xmlns:p14="http://schemas.microsoft.com/office/powerpoint/2010/main" val="1160117780"/>
              </p:ext>
            </p:extLst>
          </p:nvPr>
        </p:nvGraphicFramePr>
        <p:xfrm>
          <a:off x="1524597" y="1559837"/>
          <a:ext cx="3509440" cy="3604836"/>
        </p:xfrm>
        <a:graphic>
          <a:graphicData uri="http://schemas.openxmlformats.org/drawingml/2006/chart">
            <c:chart xmlns:c="http://schemas.openxmlformats.org/drawingml/2006/chart" xmlns:r="http://schemas.openxmlformats.org/officeDocument/2006/relationships" r:id="rId5"/>
          </a:graphicData>
        </a:graphic>
      </p:graphicFrame>
      <p:pic>
        <p:nvPicPr>
          <p:cNvPr id="28" name="Picture 27" descr="Diagram, schematic&#10;&#10;Description automatically generated">
            <a:extLst>
              <a:ext uri="{FF2B5EF4-FFF2-40B4-BE49-F238E27FC236}">
                <a16:creationId xmlns:a16="http://schemas.microsoft.com/office/drawing/2014/main" id="{ECF237C4-4570-2450-FF39-70FAE11D55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1028" y="1523405"/>
            <a:ext cx="1613198" cy="4035394"/>
          </a:xfrm>
          <a:prstGeom prst="rect">
            <a:avLst/>
          </a:prstGeom>
          <a:noFill/>
          <a:ln>
            <a:noFill/>
          </a:ln>
        </p:spPr>
      </p:pic>
      <p:sp>
        <p:nvSpPr>
          <p:cNvPr id="30" name="TextBox 29">
            <a:extLst>
              <a:ext uri="{FF2B5EF4-FFF2-40B4-BE49-F238E27FC236}">
                <a16:creationId xmlns:a16="http://schemas.microsoft.com/office/drawing/2014/main" id="{BA4EF98A-A5C1-AEFA-12DD-9BCCE9481399}"/>
              </a:ext>
            </a:extLst>
          </p:cNvPr>
          <p:cNvSpPr txBox="1"/>
          <p:nvPr/>
        </p:nvSpPr>
        <p:spPr>
          <a:xfrm>
            <a:off x="6896818" y="5564599"/>
            <a:ext cx="350944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32</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Ví</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dụ</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dự</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đoán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sai</a:t>
            </a:r>
            <a:endParaRPr lang="en-US" sz="1800" dirty="0">
              <a:effectLst/>
              <a:latin typeface="Calibri (Body)"/>
              <a:ea typeface="Calibri" panose="020F0502020204030204" pitchFamily="34" charset="0"/>
              <a:cs typeface="Times New Roman" panose="02020603050405020304" pitchFamily="18" charset="0"/>
            </a:endParaRPr>
          </a:p>
        </p:txBody>
      </p:sp>
      <p:sp>
        <p:nvSpPr>
          <p:cNvPr id="11" name="Hộp Văn bản 7">
            <a:extLst>
              <a:ext uri="{FF2B5EF4-FFF2-40B4-BE49-F238E27FC236}">
                <a16:creationId xmlns:a16="http://schemas.microsoft.com/office/drawing/2014/main" id="{B8524986-A4EE-72EB-F8AB-EBF9051E8200}"/>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KẾT QUẢ THỰC NGHIỆM</a:t>
            </a:r>
            <a:endParaRPr lang="vi-VN" sz="1400" b="1" dirty="0">
              <a:solidFill>
                <a:schemeClr val="accent6">
                  <a:lumMod val="75000"/>
                </a:schemeClr>
              </a:solidFill>
            </a:endParaRPr>
          </a:p>
        </p:txBody>
      </p:sp>
      <p:sp>
        <p:nvSpPr>
          <p:cNvPr id="16" name="Title 1">
            <a:extLst>
              <a:ext uri="{FF2B5EF4-FFF2-40B4-BE49-F238E27FC236}">
                <a16:creationId xmlns:a16="http://schemas.microsoft.com/office/drawing/2014/main" id="{DC847CC4-0115-42CA-761E-FCF5D68097FE}"/>
              </a:ext>
            </a:extLst>
          </p:cNvPr>
          <p:cNvSpPr>
            <a:spLocks noGrp="1"/>
          </p:cNvSpPr>
          <p:nvPr>
            <p:ph type="title"/>
          </p:nvPr>
        </p:nvSpPr>
        <p:spPr>
          <a:xfrm>
            <a:off x="1422400" y="274640"/>
            <a:ext cx="9347200"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5.6. PHÂN TÍCH LỖI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FF87DC97-ED59-AEF3-2CA3-71058F525F7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63672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6. KẾT LUẬN VÀ HƯỚNG PHÁT TRIỂN</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42</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3079645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vi-VN" b="1" dirty="0">
                <a:solidFill>
                  <a:srgbClr val="376BB4"/>
                </a:solidFill>
                <a:latin typeface="Open Sans" panose="020B0606030504020204" pitchFamily="34" charset="0"/>
                <a:ea typeface="Open Sans" panose="020B0606030504020204" pitchFamily="34" charset="0"/>
                <a:cs typeface="Open Sans" panose="020B0606030504020204" pitchFamily="34" charset="0"/>
              </a:rPr>
              <a:t>KẾT LUẬN VÀ HƯỚNG PHÁT TRIỂN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43</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vi-VN" sz="1400" b="1" dirty="0">
                <a:solidFill>
                  <a:schemeClr val="accent6">
                    <a:lumMod val="75000"/>
                  </a:schemeClr>
                </a:solidFill>
              </a:rPr>
              <a:t>KẾT LUẬN VÀ HƯỚNG PHÁT TRIỂN</a:t>
            </a:r>
          </a:p>
        </p:txBody>
      </p:sp>
      <p:sp>
        <p:nvSpPr>
          <p:cNvPr id="3" name="TextBox 2">
            <a:extLst>
              <a:ext uri="{FF2B5EF4-FFF2-40B4-BE49-F238E27FC236}">
                <a16:creationId xmlns:a16="http://schemas.microsoft.com/office/drawing/2014/main" id="{E4F8C9E8-B9B6-7521-C1ED-5882EEE4215C}"/>
              </a:ext>
            </a:extLst>
          </p:cNvPr>
          <p:cNvSpPr txBox="1"/>
          <p:nvPr/>
        </p:nvSpPr>
        <p:spPr>
          <a:xfrm>
            <a:off x="774003" y="1101909"/>
            <a:ext cx="10643995" cy="512294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2000">
                <a:latin typeface="Calibri (Body)"/>
              </a:rPr>
              <a:t>Xây dựng thành công NomNaOCR, bộ dữ liệu tốt và </a:t>
            </a:r>
            <a:r>
              <a:rPr lang="en-US" sz="2000" b="1">
                <a:latin typeface="Calibri (Body)"/>
              </a:rPr>
              <a:t>lớn nhất </a:t>
            </a:r>
            <a:r>
              <a:rPr lang="en-US" sz="2000">
                <a:latin typeface="Calibri (Body)"/>
              </a:rPr>
              <a:t>Việt Nam dành cho chữ Hán-Nôm.</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Pipeline </a:t>
            </a:r>
            <a:r>
              <a:rPr lang="en-US" sz="2000" b="1">
                <a:latin typeface="Calibri (Body)"/>
                <a:ea typeface="Open Sans" panose="020B0606030504020204" pitchFamily="34" charset="0"/>
                <a:cs typeface="Open Sans" panose="020B0606030504020204" pitchFamily="34" charset="0"/>
              </a:rPr>
              <a:t>đầu tiên</a:t>
            </a:r>
            <a:r>
              <a:rPr lang="en-US" sz="2000">
                <a:latin typeface="Calibri (Body)"/>
                <a:ea typeface="Open Sans" panose="020B0606030504020204" pitchFamily="34" charset="0"/>
                <a:cs typeface="Open Sans" panose="020B0606030504020204" pitchFamily="34" charset="0"/>
              </a:rPr>
              <a:t> cho bài toán Nhận dạng ký tự quang học trên các văn bản Hán-Nôm bằng phương pháp Deep Learning.</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Thực nghiệm thành công các mô hình trên </a:t>
            </a:r>
            <a:r>
              <a:rPr lang="en-US" sz="2000" b="1">
                <a:latin typeface="Calibri (Body)"/>
                <a:ea typeface="Open Sans" panose="020B0606030504020204" pitchFamily="34" charset="0"/>
                <a:cs typeface="Open Sans" panose="020B0606030504020204" pitchFamily="34" charset="0"/>
              </a:rPr>
              <a:t>mức chuỗi thay vì từng kí tự </a:t>
            </a:r>
            <a:r>
              <a:rPr lang="en-US" sz="2000">
                <a:latin typeface="Calibri (Body)"/>
                <a:ea typeface="Open Sans" panose="020B0606030504020204" pitchFamily="34" charset="0"/>
                <a:cs typeface="Open Sans" panose="020B0606030504020204" pitchFamily="34" charset="0"/>
              </a:rPr>
              <a:t>như các công trình trước:</a:t>
            </a:r>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Text Detection: </a:t>
            </a:r>
            <a:r>
              <a:rPr lang="en-US" sz="2000" b="1">
                <a:latin typeface="Calibri (Body)"/>
                <a:ea typeface="Open Sans" panose="020B0606030504020204" pitchFamily="34" charset="0"/>
                <a:cs typeface="Open Sans" panose="020B0606030504020204" pitchFamily="34" charset="0"/>
              </a:rPr>
              <a:t>2 mô hình Detection</a:t>
            </a:r>
            <a:endParaRPr lang="en-US" sz="2000" b="1"/>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Text Recognition: 7 mô hình x 2 phương pháp huấn luyện = </a:t>
            </a:r>
            <a:r>
              <a:rPr lang="en-US" sz="2000" b="1">
                <a:latin typeface="Calibri (Body)"/>
                <a:ea typeface="Open Sans" panose="020B0606030504020204" pitchFamily="34" charset="0"/>
                <a:cs typeface="Open Sans" panose="020B0606030504020204" pitchFamily="34" charset="0"/>
              </a:rPr>
              <a:t>14 mô hình Recognition</a:t>
            </a:r>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End-to-End: 2 hướng tiếp cận Detection x 4 hướng tiếp cận Recognition = </a:t>
            </a:r>
            <a:r>
              <a:rPr lang="en-US" sz="2000" b="1">
                <a:latin typeface="Calibri (Body)"/>
                <a:ea typeface="Open Sans" panose="020B0606030504020204" pitchFamily="34" charset="0"/>
                <a:cs typeface="Open Sans" panose="020B0606030504020204" pitchFamily="34" charset="0"/>
              </a:rPr>
              <a:t>8 mô hình End-to-End</a:t>
            </a:r>
          </a:p>
          <a:p>
            <a:pPr algn="just">
              <a:lnSpc>
                <a:spcPct val="150000"/>
              </a:lnSpc>
            </a:pPr>
            <a:r>
              <a:rPr lang="vi-VN" sz="2000" b="1">
                <a:latin typeface="Calibri (Body)"/>
              </a:rPr>
              <a:t>Hướng phát triển</a:t>
            </a:r>
            <a:r>
              <a:rPr lang="en-US" sz="2000" b="1">
                <a:latin typeface="Calibri (Body)"/>
              </a:rPr>
              <a:t> trong tương lai</a:t>
            </a:r>
            <a:r>
              <a:rPr lang="vi-VN" sz="2000" b="1">
                <a:latin typeface="Calibri (Body)"/>
              </a:rPr>
              <a:t>:</a:t>
            </a:r>
          </a:p>
          <a:p>
            <a:pPr marL="285750" indent="-285750" algn="just">
              <a:lnSpc>
                <a:spcPct val="150000"/>
              </a:lnSpc>
              <a:buFont typeface="Wingdings" panose="05000000000000000000" pitchFamily="2" charset="2"/>
              <a:buChar char="§"/>
            </a:pPr>
            <a:r>
              <a:rPr lang="vi-VN" sz="2000">
                <a:latin typeface="Calibri (Body)"/>
              </a:rPr>
              <a:t>Xây dựng mô hình End-to-End huấn luyện cùng lúc phát hiện và nhận dạng văn bản.</a:t>
            </a:r>
          </a:p>
          <a:p>
            <a:pPr marL="285750" indent="-285750" algn="just">
              <a:lnSpc>
                <a:spcPct val="150000"/>
              </a:lnSpc>
              <a:buFont typeface="Wingdings" panose="05000000000000000000" pitchFamily="2" charset="2"/>
              <a:buChar char="§"/>
            </a:pPr>
            <a:r>
              <a:rPr lang="vi-VN" sz="2000">
                <a:latin typeface="Calibri (Body)"/>
              </a:rPr>
              <a:t>Gia tăng về số lượng cho NomNaOCR bằng nhiều tác phẩm lịch sử Việt Nam khác.</a:t>
            </a:r>
          </a:p>
          <a:p>
            <a:pPr marL="285750" indent="-285750" algn="just">
              <a:lnSpc>
                <a:spcPct val="150000"/>
              </a:lnSpc>
              <a:buFont typeface="Wingdings" panose="05000000000000000000" pitchFamily="2" charset="2"/>
              <a:buChar char="§"/>
            </a:pPr>
            <a:r>
              <a:rPr lang="en-US" sz="2000">
                <a:latin typeface="Calibri (Body)"/>
              </a:rPr>
              <a:t>Phát </a:t>
            </a:r>
            <a:r>
              <a:rPr lang="vi-VN" sz="2000">
                <a:latin typeface="Calibri (Body)"/>
              </a:rPr>
              <a:t>triển bài toán dịch máy để chuyển đổi các nội dung Hán-Nôm sang Quốc Ngữ.</a:t>
            </a:r>
            <a:endParaRPr lang="en-US" sz="2000">
              <a:latin typeface="Calibri (Body)"/>
            </a:endParaRPr>
          </a:p>
        </p:txBody>
      </p:sp>
      <p:pic>
        <p:nvPicPr>
          <p:cNvPr id="9" name="Hình ảnh 9">
            <a:hlinkClick r:id="rId3" action="ppaction://hlinksldjump"/>
            <a:extLst>
              <a:ext uri="{FF2B5EF4-FFF2-40B4-BE49-F238E27FC236}">
                <a16:creationId xmlns:a16="http://schemas.microsoft.com/office/drawing/2014/main" id="{706A1D05-DFA7-9A2B-7E2C-76A51EE9F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5" name="Hộp Văn bản 5">
            <a:extLst>
              <a:ext uri="{FF2B5EF4-FFF2-40B4-BE49-F238E27FC236}">
                <a16:creationId xmlns:a16="http://schemas.microsoft.com/office/drawing/2014/main" id="{37138207-9623-41A2-D798-38839301075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02085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7. DEMO</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44</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236649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DC42F3-9DA3-A3B8-65B6-EFB92EA6F361}"/>
              </a:ext>
            </a:extLst>
          </p:cNvPr>
          <p:cNvSpPr>
            <a:spLocks noGrp="1"/>
          </p:cNvSpPr>
          <p:nvPr>
            <p:ph type="sldNum" sz="quarter" idx="12"/>
          </p:nvPr>
        </p:nvSpPr>
        <p:spPr/>
        <p:txBody>
          <a:bodyPr/>
          <a:lstStyle/>
          <a:p>
            <a:fld id="{96E69268-9C8B-4EBF-A9EE-DC5DC2D48DC3}" type="slidenum">
              <a:rPr lang="en-US" smtClean="0"/>
              <a:pPr/>
              <a:t>45</a:t>
            </a:fld>
            <a:endParaRPr lang="en-US" dirty="0"/>
          </a:p>
        </p:txBody>
      </p:sp>
      <p:pic>
        <p:nvPicPr>
          <p:cNvPr id="4" name="Demo">
            <a:hlinkClick r:id="" action="ppaction://media"/>
            <a:extLst>
              <a:ext uri="{FF2B5EF4-FFF2-40B4-BE49-F238E27FC236}">
                <a16:creationId xmlns:a16="http://schemas.microsoft.com/office/drawing/2014/main" id="{4E6C4D71-6EB6-A79B-B99A-1CD0EF3B12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379" b="4787"/>
          <a:stretch/>
        </p:blipFill>
        <p:spPr>
          <a:xfrm>
            <a:off x="0" y="1"/>
            <a:ext cx="12192000" cy="6858000"/>
          </a:xfrm>
          <a:prstGeom prst="rect">
            <a:avLst/>
          </a:prstGeom>
        </p:spPr>
      </p:pic>
    </p:spTree>
    <p:extLst>
      <p:ext uri="{BB962C8B-B14F-4D97-AF65-F5344CB8AC3E}">
        <p14:creationId xmlns:p14="http://schemas.microsoft.com/office/powerpoint/2010/main" val="24827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
        <p:nvSpPr>
          <p:cNvPr id="4" name="Title 1">
            <a:extLst>
              <a:ext uri="{FF2B5EF4-FFF2-40B4-BE49-F238E27FC236}">
                <a16:creationId xmlns:a16="http://schemas.microsoft.com/office/drawing/2014/main" id="{554ABBB3-BF15-68A3-8CE4-4C88688B74B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1.1. GIỚI THIỆU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Hình ảnh 9">
            <a:hlinkClick r:id="rId3" action="ppaction://hlinksldjump"/>
            <a:extLst>
              <a:ext uri="{FF2B5EF4-FFF2-40B4-BE49-F238E27FC236}">
                <a16:creationId xmlns:a16="http://schemas.microsoft.com/office/drawing/2014/main" id="{2968E21A-3297-6C18-DB51-8C897E43C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6" name="Hộp Văn bản 5">
            <a:extLst>
              <a:ext uri="{FF2B5EF4-FFF2-40B4-BE49-F238E27FC236}">
                <a16:creationId xmlns:a16="http://schemas.microsoft.com/office/drawing/2014/main" id="{F34C77B7-D3B4-9946-6345-D286342C90D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
        <p:nvSpPr>
          <p:cNvPr id="13" name="Hộp Văn bản 7">
            <a:extLst>
              <a:ext uri="{FF2B5EF4-FFF2-40B4-BE49-F238E27FC236}">
                <a16:creationId xmlns:a16="http://schemas.microsoft.com/office/drawing/2014/main" id="{953B7144-15D6-C7D5-4969-3F19AAFD0BDA}"/>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graphicFrame>
        <p:nvGraphicFramePr>
          <p:cNvPr id="2" name="Diagram 1">
            <a:extLst>
              <a:ext uri="{FF2B5EF4-FFF2-40B4-BE49-F238E27FC236}">
                <a16:creationId xmlns:a16="http://schemas.microsoft.com/office/drawing/2014/main" id="{42396E97-51A6-C423-7530-FAE52498D34A}"/>
              </a:ext>
            </a:extLst>
          </p:cNvPr>
          <p:cNvGraphicFramePr/>
          <p:nvPr>
            <p:extLst>
              <p:ext uri="{D42A27DB-BD31-4B8C-83A1-F6EECF244321}">
                <p14:modId xmlns:p14="http://schemas.microsoft.com/office/powerpoint/2010/main" val="2502574719"/>
              </p:ext>
            </p:extLst>
          </p:nvPr>
        </p:nvGraphicFramePr>
        <p:xfrm>
          <a:off x="319273" y="1296492"/>
          <a:ext cx="5518450" cy="973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a:extLst>
              <a:ext uri="{FF2B5EF4-FFF2-40B4-BE49-F238E27FC236}">
                <a16:creationId xmlns:a16="http://schemas.microsoft.com/office/drawing/2014/main" id="{C3BAD5D1-4B20-6F6D-0718-A58E724C0155}"/>
              </a:ext>
            </a:extLst>
          </p:cNvPr>
          <p:cNvSpPr txBox="1"/>
          <p:nvPr/>
        </p:nvSpPr>
        <p:spPr>
          <a:xfrm>
            <a:off x="319273" y="2811164"/>
            <a:ext cx="5518449" cy="1711366"/>
          </a:xfrm>
          <a:prstGeom prst="rect">
            <a:avLst/>
          </a:prstGeom>
          <a:noFill/>
        </p:spPr>
        <p:txBody>
          <a:bodyPr wrap="square">
            <a:spAutoFit/>
          </a:bodyPr>
          <a:lstStyle/>
          <a:p>
            <a:pPr algn="just">
              <a:lnSpc>
                <a:spcPct val="150000"/>
              </a:lnSpc>
            </a:pPr>
            <a:r>
              <a:rPr lang="vi-VN" i="1">
                <a:latin typeface="Calibri (Body)"/>
              </a:rPr>
              <a:t>“Ngày nay, trên thế giới chưa có đến 100 người đọc được chữ Nôm. Một phần to tát của lịch sử Việt Nam như thế nằm ngoài tầm tay của 80 triệu người nói tiếng Việt”</a:t>
            </a:r>
            <a:r>
              <a:rPr lang="en-US" i="1">
                <a:latin typeface="Calibri (Body)"/>
              </a:rPr>
              <a:t>.</a:t>
            </a:r>
          </a:p>
          <a:p>
            <a:pPr algn="r">
              <a:lnSpc>
                <a:spcPct val="150000"/>
              </a:lnSpc>
            </a:pPr>
            <a:r>
              <a:rPr lang="en-US">
                <a:latin typeface="Calibri (Body)"/>
              </a:rPr>
              <a:t>(Hội Bảo tồn di sản chữ Nôm Việt Nam – VNPF)</a:t>
            </a:r>
          </a:p>
        </p:txBody>
      </p:sp>
      <p:sp>
        <p:nvSpPr>
          <p:cNvPr id="10" name="Arrow: Down 9">
            <a:extLst>
              <a:ext uri="{FF2B5EF4-FFF2-40B4-BE49-F238E27FC236}">
                <a16:creationId xmlns:a16="http://schemas.microsoft.com/office/drawing/2014/main" id="{A3C1085C-8CC4-FEE7-DE26-EF8FE894B79B}"/>
              </a:ext>
            </a:extLst>
          </p:cNvPr>
          <p:cNvSpPr/>
          <p:nvPr/>
        </p:nvSpPr>
        <p:spPr>
          <a:xfrm>
            <a:off x="2346765" y="2344899"/>
            <a:ext cx="388809" cy="49469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0EFED63-4626-1E41-BB2B-057D269D376D}"/>
              </a:ext>
            </a:extLst>
          </p:cNvPr>
          <p:cNvSpPr txBox="1"/>
          <p:nvPr/>
        </p:nvSpPr>
        <p:spPr>
          <a:xfrm>
            <a:off x="6539346" y="1121028"/>
            <a:ext cx="5305672" cy="1295868"/>
          </a:xfrm>
          <a:prstGeom prst="rect">
            <a:avLst/>
          </a:prstGeom>
          <a:noFill/>
        </p:spPr>
        <p:txBody>
          <a:bodyPr wrap="square">
            <a:spAutoFit/>
          </a:bodyPr>
          <a:lstStyle/>
          <a:p>
            <a:pPr algn="just">
              <a:lnSpc>
                <a:spcPct val="150000"/>
              </a:lnSpc>
            </a:pPr>
            <a:r>
              <a:rPr lang="en-US">
                <a:latin typeface="Calibri (Body)"/>
              </a:rPr>
              <a:t>T</a:t>
            </a:r>
            <a:r>
              <a:rPr lang="vi-VN">
                <a:latin typeface="Calibri (Body)"/>
              </a:rPr>
              <a:t>ừ thế kỷ 10 đến thế kỷ 20, song song với </a:t>
            </a:r>
            <a:r>
              <a:rPr lang="vi-VN" i="1">
                <a:latin typeface="Calibri (Body)"/>
              </a:rPr>
              <a:t>chữ Hán</a:t>
            </a:r>
            <a:r>
              <a:rPr lang="vi-VN">
                <a:latin typeface="Calibri (Body)"/>
              </a:rPr>
              <a:t>, </a:t>
            </a:r>
            <a:r>
              <a:rPr lang="vi-VN" i="1">
                <a:latin typeface="Calibri (Body)"/>
              </a:rPr>
              <a:t>chữ Nôm </a:t>
            </a:r>
            <a:r>
              <a:rPr lang="vi-VN">
                <a:latin typeface="Calibri (Body)"/>
              </a:rPr>
              <a:t>được dùng để ghi lại phần lớn các tài liệu văn học, y học, triết học, tôn giáo, lịch sử văn hóa dân tộc. </a:t>
            </a:r>
            <a:endParaRPr lang="en-US">
              <a:latin typeface="Calibri (Body)"/>
            </a:endParaRPr>
          </a:p>
        </p:txBody>
      </p:sp>
      <p:graphicFrame>
        <p:nvGraphicFramePr>
          <p:cNvPr id="23" name="Diagram 22">
            <a:extLst>
              <a:ext uri="{FF2B5EF4-FFF2-40B4-BE49-F238E27FC236}">
                <a16:creationId xmlns:a16="http://schemas.microsoft.com/office/drawing/2014/main" id="{2FCFB3AD-E905-6462-6E54-2071A741B11C}"/>
              </a:ext>
            </a:extLst>
          </p:cNvPr>
          <p:cNvGraphicFramePr/>
          <p:nvPr>
            <p:extLst>
              <p:ext uri="{D42A27DB-BD31-4B8C-83A1-F6EECF244321}">
                <p14:modId xmlns:p14="http://schemas.microsoft.com/office/powerpoint/2010/main" val="2220423868"/>
              </p:ext>
            </p:extLst>
          </p:nvPr>
        </p:nvGraphicFramePr>
        <p:xfrm>
          <a:off x="6539346" y="2416895"/>
          <a:ext cx="5305672" cy="222109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5" name="TextBox 24">
            <a:extLst>
              <a:ext uri="{FF2B5EF4-FFF2-40B4-BE49-F238E27FC236}">
                <a16:creationId xmlns:a16="http://schemas.microsoft.com/office/drawing/2014/main" id="{E0797EF6-327E-AD43-4B0A-7B3908BCAF25}"/>
              </a:ext>
            </a:extLst>
          </p:cNvPr>
          <p:cNvSpPr txBox="1"/>
          <p:nvPr/>
        </p:nvSpPr>
        <p:spPr>
          <a:xfrm>
            <a:off x="2282093" y="5269079"/>
            <a:ext cx="7627814" cy="880369"/>
          </a:xfrm>
          <a:prstGeom prst="rect">
            <a:avLst/>
          </a:prstGeom>
          <a:noFill/>
        </p:spPr>
        <p:txBody>
          <a:bodyPr wrap="square">
            <a:spAutoFit/>
          </a:bodyPr>
          <a:lstStyle/>
          <a:p>
            <a:pPr lvl="0" algn="ctr">
              <a:lnSpc>
                <a:spcPct val="150000"/>
              </a:lnSpc>
            </a:pPr>
            <a:r>
              <a:rPr lang="vi-VN">
                <a:effectLst/>
                <a:latin typeface="Calibri (Body)"/>
                <a:ea typeface="Calibri" panose="020F0502020204030204" pitchFamily="34" charset="0"/>
              </a:rPr>
              <a:t>Các kỹ thuật </a:t>
            </a:r>
            <a:r>
              <a:rPr lang="en-US" b="1">
                <a:effectLst/>
                <a:latin typeface="Calibri (Body)"/>
                <a:ea typeface="Calibri" panose="020F0502020204030204" pitchFamily="34" charset="0"/>
              </a:rPr>
              <a:t>N</a:t>
            </a:r>
            <a:r>
              <a:rPr lang="vi-VN" b="1">
                <a:effectLst/>
                <a:latin typeface="Calibri (Body)"/>
                <a:ea typeface="Calibri" panose="020F0502020204030204" pitchFamily="34" charset="0"/>
              </a:rPr>
              <a:t>hận dạng ký tự quang học</a:t>
            </a:r>
            <a:r>
              <a:rPr lang="en-US" b="1">
                <a:effectLst/>
                <a:latin typeface="Calibri (Body)"/>
                <a:ea typeface="Calibri" panose="020F0502020204030204" pitchFamily="34" charset="0"/>
              </a:rPr>
              <a:t> </a:t>
            </a:r>
            <a:r>
              <a:rPr lang="vi-VN">
                <a:latin typeface="Calibri (Body)"/>
                <a:ea typeface="Calibri" panose="020F0502020204030204" pitchFamily="34" charset="0"/>
              </a:rPr>
              <a:t>(</a:t>
            </a:r>
            <a:r>
              <a:rPr lang="en-US" b="1">
                <a:effectLst/>
                <a:latin typeface="Calibri (Body)"/>
                <a:ea typeface="Calibri" panose="020F0502020204030204" pitchFamily="34" charset="0"/>
              </a:rPr>
              <a:t>OCR</a:t>
            </a:r>
            <a:r>
              <a:rPr lang="vi-VN">
                <a:effectLst/>
                <a:latin typeface="Calibri (Body)"/>
                <a:ea typeface="Calibri" panose="020F0502020204030204" pitchFamily="34" charset="0"/>
              </a:rPr>
              <a:t>) sẽ tăng tốc quá trình số hóa này góp phần làm mọi công trình chính trong Hán-Nôm thành sẵn có trực tuyến</a:t>
            </a:r>
            <a:endParaRPr lang="en-US"/>
          </a:p>
        </p:txBody>
      </p:sp>
      <p:sp>
        <p:nvSpPr>
          <p:cNvPr id="27" name="Arrow: Down 26">
            <a:extLst>
              <a:ext uri="{FF2B5EF4-FFF2-40B4-BE49-F238E27FC236}">
                <a16:creationId xmlns:a16="http://schemas.microsoft.com/office/drawing/2014/main" id="{DB563B85-7DF0-0957-458A-8112A6541475}"/>
              </a:ext>
            </a:extLst>
          </p:cNvPr>
          <p:cNvSpPr/>
          <p:nvPr/>
        </p:nvSpPr>
        <p:spPr>
          <a:xfrm rot="18000000">
            <a:off x="2687502" y="4576632"/>
            <a:ext cx="388809" cy="72000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D606597-2283-561C-404E-93B9C2BF0D82}"/>
              </a:ext>
            </a:extLst>
          </p:cNvPr>
          <p:cNvSpPr/>
          <p:nvPr/>
        </p:nvSpPr>
        <p:spPr>
          <a:xfrm rot="3600000" flipH="1">
            <a:off x="9115685" y="4576632"/>
            <a:ext cx="388809" cy="72000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93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3">
                                            <p:graphicEl>
                                              <a:dgm id="{65F13A3C-551C-4E17-82B2-339938AEAF59}"/>
                                            </p:graphicEl>
                                          </p:spTgt>
                                        </p:tgtEl>
                                        <p:attrNameLst>
                                          <p:attrName>style.visibility</p:attrName>
                                        </p:attrNameLst>
                                      </p:cBhvr>
                                      <p:to>
                                        <p:strVal val="visible"/>
                                      </p:to>
                                    </p:set>
                                    <p:animEffect transition="in" filter="wipe(up)">
                                      <p:cBhvr>
                                        <p:cTn id="25" dur="500"/>
                                        <p:tgtEl>
                                          <p:spTgt spid="23">
                                            <p:graphicEl>
                                              <a:dgm id="{65F13A3C-551C-4E17-82B2-339938AEAF59}"/>
                                            </p:graphicEl>
                                          </p:spTgt>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3">
                                            <p:graphicEl>
                                              <a:dgm id="{A64F6DD8-40EC-4CAF-9400-31ACA81A19E5}"/>
                                            </p:graphicEl>
                                          </p:spTgt>
                                        </p:tgtEl>
                                        <p:attrNameLst>
                                          <p:attrName>style.visibility</p:attrName>
                                        </p:attrNameLst>
                                      </p:cBhvr>
                                      <p:to>
                                        <p:strVal val="visible"/>
                                      </p:to>
                                    </p:set>
                                    <p:animEffect transition="in" filter="wipe(up)">
                                      <p:cBhvr>
                                        <p:cTn id="29" dur="500"/>
                                        <p:tgtEl>
                                          <p:spTgt spid="23">
                                            <p:graphicEl>
                                              <a:dgm id="{A64F6DD8-40EC-4CAF-9400-31ACA81A19E5}"/>
                                            </p:graphic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graphicEl>
                                              <a:dgm id="{9FC2A9B4-ECE6-4BAC-B27B-DAEBD001CC78}"/>
                                            </p:graphicEl>
                                          </p:spTgt>
                                        </p:tgtEl>
                                        <p:attrNameLst>
                                          <p:attrName>style.visibility</p:attrName>
                                        </p:attrNameLst>
                                      </p:cBhvr>
                                      <p:to>
                                        <p:strVal val="visible"/>
                                      </p:to>
                                    </p:set>
                                    <p:animEffect transition="in" filter="wipe(up)">
                                      <p:cBhvr>
                                        <p:cTn id="32" dur="500"/>
                                        <p:tgtEl>
                                          <p:spTgt spid="23">
                                            <p:graphicEl>
                                              <a:dgm id="{9FC2A9B4-ECE6-4BAC-B27B-DAEBD001CC78}"/>
                                            </p:graphic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3">
                                            <p:graphicEl>
                                              <a:dgm id="{DDD21003-D68A-4E65-8DC1-660212977FB5}"/>
                                            </p:graphicEl>
                                          </p:spTgt>
                                        </p:tgtEl>
                                        <p:attrNameLst>
                                          <p:attrName>style.visibility</p:attrName>
                                        </p:attrNameLst>
                                      </p:cBhvr>
                                      <p:to>
                                        <p:strVal val="visible"/>
                                      </p:to>
                                    </p:set>
                                    <p:animEffect transition="in" filter="wipe(up)">
                                      <p:cBhvr>
                                        <p:cTn id="35" dur="500"/>
                                        <p:tgtEl>
                                          <p:spTgt spid="23">
                                            <p:graphicEl>
                                              <a:dgm id="{DDD21003-D68A-4E65-8DC1-660212977FB5}"/>
                                            </p:graphic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3">
                                            <p:graphicEl>
                                              <a:dgm id="{7AF75249-3D29-4743-B7D4-EC914F101376}"/>
                                            </p:graphicEl>
                                          </p:spTgt>
                                        </p:tgtEl>
                                        <p:attrNameLst>
                                          <p:attrName>style.visibility</p:attrName>
                                        </p:attrNameLst>
                                      </p:cBhvr>
                                      <p:to>
                                        <p:strVal val="visible"/>
                                      </p:to>
                                    </p:set>
                                    <p:animEffect transition="in" filter="wipe(up)">
                                      <p:cBhvr>
                                        <p:cTn id="38" dur="500"/>
                                        <p:tgtEl>
                                          <p:spTgt spid="23">
                                            <p:graphicEl>
                                              <a:dgm id="{7AF75249-3D29-4743-B7D4-EC914F101376}"/>
                                            </p:graphic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3">
                                            <p:graphicEl>
                                              <a:dgm id="{6D7D7130-E53E-4EB9-B8E2-D31111B48B19}"/>
                                            </p:graphicEl>
                                          </p:spTgt>
                                        </p:tgtEl>
                                        <p:attrNameLst>
                                          <p:attrName>style.visibility</p:attrName>
                                        </p:attrNameLst>
                                      </p:cBhvr>
                                      <p:to>
                                        <p:strVal val="visible"/>
                                      </p:to>
                                    </p:set>
                                    <p:animEffect transition="in" filter="wipe(up)">
                                      <p:cBhvr>
                                        <p:cTn id="41" dur="500"/>
                                        <p:tgtEl>
                                          <p:spTgt spid="23">
                                            <p:graphicEl>
                                              <a:dgm id="{6D7D7130-E53E-4EB9-B8E2-D31111B48B19}"/>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3">
                                            <p:graphicEl>
                                              <a:dgm id="{3042427D-9E20-409B-888A-78298F6E0110}"/>
                                            </p:graphicEl>
                                          </p:spTgt>
                                        </p:tgtEl>
                                        <p:attrNameLst>
                                          <p:attrName>style.visibility</p:attrName>
                                        </p:attrNameLst>
                                      </p:cBhvr>
                                      <p:to>
                                        <p:strVal val="visible"/>
                                      </p:to>
                                    </p:set>
                                    <p:animEffect transition="in" filter="wipe(up)">
                                      <p:cBhvr>
                                        <p:cTn id="44" dur="500"/>
                                        <p:tgtEl>
                                          <p:spTgt spid="23">
                                            <p:graphicEl>
                                              <a:dgm id="{3042427D-9E20-409B-888A-78298F6E0110}"/>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right)">
                                      <p:cBhvr>
                                        <p:cTn id="52" dur="500"/>
                                        <p:tgtEl>
                                          <p:spTgt spid="2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1" grpId="0"/>
      <p:bldP spid="10" grpId="0" animBg="1"/>
      <p:bldP spid="18" grpId="0"/>
      <p:bldGraphic spid="23" grpId="0" uiExpand="1">
        <p:bldSub>
          <a:bldDgm bld="lvlAtOnce"/>
        </p:bldSub>
      </p:bldGraphic>
      <p:bldP spid="25" grpId="0"/>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6</a:t>
            </a:fld>
            <a:endParaRPr lang="en-US" dirty="0"/>
          </a:p>
        </p:txBody>
      </p:sp>
      <p:sp>
        <p:nvSpPr>
          <p:cNvPr id="11" name="TextBox 10">
            <a:extLst>
              <a:ext uri="{FF2B5EF4-FFF2-40B4-BE49-F238E27FC236}">
                <a16:creationId xmlns:a16="http://schemas.microsoft.com/office/drawing/2014/main" id="{3B71D838-7FB8-003F-A952-0F47084063FE}"/>
              </a:ext>
            </a:extLst>
          </p:cNvPr>
          <p:cNvSpPr txBox="1"/>
          <p:nvPr/>
        </p:nvSpPr>
        <p:spPr>
          <a:xfrm>
            <a:off x="948361" y="949702"/>
            <a:ext cx="10295279" cy="1711366"/>
          </a:xfrm>
          <a:prstGeom prst="rect">
            <a:avLst/>
          </a:prstGeom>
          <a:noFill/>
        </p:spPr>
        <p:txBody>
          <a:bodyPr wrap="square" rtlCol="0">
            <a:spAutoFit/>
          </a:bodyPr>
          <a:lstStyle>
            <a:defPPr>
              <a:defRPr lang="vi-VN"/>
            </a:defPPr>
            <a:lvl1pPr>
              <a:lnSpc>
                <a:spcPct val="150000"/>
              </a:lnSpc>
            </a:lvl1pPr>
          </a:lstStyle>
          <a:p>
            <a:pPr algn="just"/>
            <a:r>
              <a:rPr lang="vi-VN">
                <a:latin typeface="Calibri (Body)"/>
              </a:rPr>
              <a:t>Nhận dạng ký tự quang học (</a:t>
            </a:r>
            <a:r>
              <a:rPr lang="vi-VN" i="1">
                <a:latin typeface="Calibri (Body)"/>
              </a:rPr>
              <a:t>Optical Character Recognition </a:t>
            </a:r>
            <a:r>
              <a:rPr lang="vi-VN">
                <a:latin typeface="Calibri (Body)"/>
              </a:rPr>
              <a:t>– OCR) đề cập đến một tập hợp các vấn đề về thị giác máy tính với mục đích chuyển đổi các hình ảnh kỹ thuật số hoặc hình ảnh tài liệu được scan thành dưới dạng văn bản mà máy tính có thể xử lý, lưu trữ và chỉnh sửa được như một tập tin văn bản thông thường hoặc dưới dạng một phần của phần mềm nhập liệu.</a:t>
            </a:r>
            <a:endParaRPr lang="en-US">
              <a:latin typeface="Calibri (Body)"/>
            </a:endParaRPr>
          </a:p>
        </p:txBody>
      </p:sp>
      <p:pic>
        <p:nvPicPr>
          <p:cNvPr id="10" name="Picture 9" descr="A picture containing waterfall chart&#10;&#10;Description automatically generated">
            <a:extLst>
              <a:ext uri="{FF2B5EF4-FFF2-40B4-BE49-F238E27FC236}">
                <a16:creationId xmlns:a16="http://schemas.microsoft.com/office/drawing/2014/main" id="{15A2635D-0B99-2BD4-662A-7F16DBB9EC6D}"/>
              </a:ext>
            </a:extLst>
          </p:cNvPr>
          <p:cNvPicPr>
            <a:picLocks noChangeAspect="1"/>
          </p:cNvPicPr>
          <p:nvPr/>
        </p:nvPicPr>
        <p:blipFill>
          <a:blip r:embed="rId3"/>
          <a:stretch>
            <a:fillRect/>
          </a:stretch>
        </p:blipFill>
        <p:spPr>
          <a:xfrm>
            <a:off x="3269674" y="2679540"/>
            <a:ext cx="5264990" cy="3088684"/>
          </a:xfrm>
          <a:prstGeom prst="rect">
            <a:avLst/>
          </a:prstGeom>
        </p:spPr>
      </p:pic>
      <p:sp>
        <p:nvSpPr>
          <p:cNvPr id="12" name="TextBox 11">
            <a:extLst>
              <a:ext uri="{FF2B5EF4-FFF2-40B4-BE49-F238E27FC236}">
                <a16:creationId xmlns:a16="http://schemas.microsoft.com/office/drawing/2014/main" id="{BB398483-EC71-A9F9-BD72-87EA2ABBE922}"/>
              </a:ext>
            </a:extLst>
          </p:cNvPr>
          <p:cNvSpPr txBox="1"/>
          <p:nvPr/>
        </p:nvSpPr>
        <p:spPr>
          <a:xfrm>
            <a:off x="3048739" y="576822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 OCR cho văn bản Hán-Nôm</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Hộp Văn bản 7">
            <a:extLst>
              <a:ext uri="{FF2B5EF4-FFF2-40B4-BE49-F238E27FC236}">
                <a16:creationId xmlns:a16="http://schemas.microsoft.com/office/drawing/2014/main" id="{953B7144-15D6-C7D5-4969-3F19AAFD0BDA}"/>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NHẬN DẠNG KÝ TỰ QUANG HỌC (OCR)</a:t>
            </a:r>
            <a:endParaRPr lang="vi-VN" sz="1400" b="1" dirty="0">
              <a:solidFill>
                <a:schemeClr val="accent6">
                  <a:lumMod val="75000"/>
                </a:schemeClr>
              </a:solidFill>
            </a:endParaRPr>
          </a:p>
        </p:txBody>
      </p:sp>
      <p:pic>
        <p:nvPicPr>
          <p:cNvPr id="14" name="Hình ảnh 9">
            <a:hlinkClick r:id="rId4" action="ppaction://hlinksldjump"/>
            <a:extLst>
              <a:ext uri="{FF2B5EF4-FFF2-40B4-BE49-F238E27FC236}">
                <a16:creationId xmlns:a16="http://schemas.microsoft.com/office/drawing/2014/main" id="{6F164843-F1F4-EC7B-2EB2-43BB830E1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7" name="Title 1">
            <a:extLst>
              <a:ext uri="{FF2B5EF4-FFF2-40B4-BE49-F238E27FC236}">
                <a16:creationId xmlns:a16="http://schemas.microsoft.com/office/drawing/2014/main" id="{877F19F1-B9DB-0AF0-983F-E42504B4D238}"/>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1.2. NHẬN DẠNG KÝ TỰ QUANG HỌC</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5">
            <a:extLst>
              <a:ext uri="{FF2B5EF4-FFF2-40B4-BE49-F238E27FC236}">
                <a16:creationId xmlns:a16="http://schemas.microsoft.com/office/drawing/2014/main" id="{E7C4E15E-0AFB-F094-9BAF-14633F8886EF}"/>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98805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4" name="Title 1">
            <a:extLst>
              <a:ext uri="{FF2B5EF4-FFF2-40B4-BE49-F238E27FC236}">
                <a16:creationId xmlns:a16="http://schemas.microsoft.com/office/drawing/2014/main" id="{554ABBB3-BF15-68A3-8CE4-4C88688B74B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1.2. NHẬN DẠNG KÝ TỰ QUANG HỌC</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63891CC-79D2-F768-12BF-793A536CB2D9}"/>
              </a:ext>
            </a:extLst>
          </p:cNvPr>
          <p:cNvSpPr txBox="1"/>
          <p:nvPr/>
        </p:nvSpPr>
        <p:spPr>
          <a:xfrm>
            <a:off x="319275" y="1121028"/>
            <a:ext cx="11553451" cy="464871"/>
          </a:xfrm>
          <a:prstGeom prst="rect">
            <a:avLst/>
          </a:prstGeom>
          <a:noFill/>
        </p:spPr>
        <p:txBody>
          <a:bodyPr wrap="square" rtlCol="0">
            <a:spAutoFit/>
          </a:bodyPr>
          <a:lstStyle>
            <a:defPPr>
              <a:defRPr lang="vi-VN"/>
            </a:defPPr>
            <a:lvl1pPr algn="just">
              <a:lnSpc>
                <a:spcPct val="150000"/>
              </a:lnSpc>
            </a:lvl1pPr>
          </a:lstStyle>
          <a:p>
            <a:pPr algn="ctr"/>
            <a:r>
              <a:rPr lang="vi-VN">
                <a:latin typeface="Calibri (Body)"/>
              </a:rPr>
              <a:t>Có </a:t>
            </a:r>
            <a:r>
              <a:rPr lang="en-US">
                <a:latin typeface="Calibri (Body)"/>
              </a:rPr>
              <a:t>2</a:t>
            </a:r>
            <a:r>
              <a:rPr lang="vi-VN">
                <a:latin typeface="Calibri (Body)"/>
              </a:rPr>
              <a:t> mức độ để triển khai: </a:t>
            </a:r>
            <a:r>
              <a:rPr lang="en-US">
                <a:latin typeface="Calibri (Body)"/>
              </a:rPr>
              <a:t>chuỗi </a:t>
            </a:r>
            <a:r>
              <a:rPr lang="vi-VN">
                <a:latin typeface="Calibri (Body)"/>
              </a:rPr>
              <a:t>và </a:t>
            </a:r>
            <a:r>
              <a:rPr lang="en-US">
                <a:latin typeface="Calibri (Body)"/>
              </a:rPr>
              <a:t>ký tự</a:t>
            </a:r>
            <a:r>
              <a:rPr lang="vi-VN">
                <a:latin typeface="Calibri (Body)"/>
              </a:rPr>
              <a:t>. </a:t>
            </a:r>
            <a:r>
              <a:rPr lang="en-US">
                <a:latin typeface="Calibri (Body)"/>
              </a:rPr>
              <a:t>Mỗi mức độ</a:t>
            </a:r>
            <a:r>
              <a:rPr lang="vi-VN">
                <a:latin typeface="Calibri (Body)"/>
              </a:rPr>
              <a:t> </a:t>
            </a:r>
            <a:r>
              <a:rPr lang="en-US">
                <a:latin typeface="Calibri (Body)"/>
              </a:rPr>
              <a:t>được chia </a:t>
            </a:r>
            <a:r>
              <a:rPr lang="vi-VN">
                <a:latin typeface="Calibri (Body)"/>
              </a:rPr>
              <a:t>thành 2 bài toán con</a:t>
            </a:r>
            <a:r>
              <a:rPr lang="en-US">
                <a:latin typeface="Calibri (Body)"/>
              </a:rPr>
              <a:t>: </a:t>
            </a:r>
            <a:r>
              <a:rPr lang="vi-VN" b="1">
                <a:latin typeface="Calibri (Body)"/>
              </a:rPr>
              <a:t>Text Detection</a:t>
            </a:r>
            <a:r>
              <a:rPr lang="en-US">
                <a:latin typeface="Calibri (Body)"/>
              </a:rPr>
              <a:t>, </a:t>
            </a:r>
            <a:r>
              <a:rPr lang="vi-VN" b="1">
                <a:latin typeface="Calibri (Body)"/>
              </a:rPr>
              <a:t>Text Recognition</a:t>
            </a:r>
            <a:r>
              <a:rPr lang="en-US">
                <a:latin typeface="Calibri (Body)"/>
              </a:rPr>
              <a:t>.</a:t>
            </a:r>
          </a:p>
        </p:txBody>
      </p:sp>
      <p:sp>
        <p:nvSpPr>
          <p:cNvPr id="14" name="TextBox 13">
            <a:extLst>
              <a:ext uri="{FF2B5EF4-FFF2-40B4-BE49-F238E27FC236}">
                <a16:creationId xmlns:a16="http://schemas.microsoft.com/office/drawing/2014/main" id="{B2BCF200-BB5F-9D59-70E8-CCD90BFDE21B}"/>
              </a:ext>
            </a:extLst>
          </p:cNvPr>
          <p:cNvSpPr txBox="1"/>
          <p:nvPr/>
        </p:nvSpPr>
        <p:spPr>
          <a:xfrm>
            <a:off x="2610474" y="5046389"/>
            <a:ext cx="6971052" cy="1232838"/>
          </a:xfrm>
          <a:prstGeom prst="rect">
            <a:avLst/>
          </a:prstGeom>
          <a:noFill/>
        </p:spPr>
        <p:txBody>
          <a:bodyPr wrap="square">
            <a:spAutoFit/>
          </a:bodyPr>
          <a:lstStyle/>
          <a:p>
            <a:pPr marL="180340" marR="0" algn="ctr">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2. </a:t>
            </a:r>
            <a:r>
              <a:rPr lang="vi-VN" sz="1800">
                <a:effectLst/>
                <a:latin typeface="Calibri (Body)"/>
                <a:ea typeface="Calibri" panose="020F0502020204030204" pitchFamily="34" charset="0"/>
                <a:cs typeface="Times New Roman" panose="02020603050405020304" pitchFamily="18" charset="0"/>
              </a:rPr>
              <a:t>Pipeline </a:t>
            </a:r>
            <a:r>
              <a:rPr lang="en-US" sz="1800">
                <a:effectLst/>
                <a:latin typeface="Calibri (Body)"/>
                <a:ea typeface="Calibri" panose="020F0502020204030204" pitchFamily="34" charset="0"/>
                <a:cs typeface="Times New Roman" panose="02020603050405020304" pitchFamily="18" charset="0"/>
              </a:rPr>
              <a:t>cho</a:t>
            </a:r>
            <a:r>
              <a:rPr lang="vi-VN" sz="1800">
                <a:effectLst/>
                <a:latin typeface="Calibri (Body)"/>
                <a:ea typeface="Calibri" panose="020F0502020204030204" pitchFamily="34" charset="0"/>
                <a:cs typeface="Times New Roman" panose="02020603050405020304" pitchFamily="18" charset="0"/>
              </a:rPr>
              <a:t> 2 bài toán con chính trong OCR</a:t>
            </a:r>
            <a:endParaRPr lang="en-US" sz="1800">
              <a:effectLst/>
              <a:latin typeface="Calibri (Body)"/>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a:latin typeface="Calibri (Body)"/>
                <a:cs typeface="Times New Roman" panose="02020603050405020304" pitchFamily="18" charset="0"/>
              </a:rPr>
              <a:t>Input   : Page của văn bản Hán-Nôm viết tay.</a:t>
            </a:r>
          </a:p>
          <a:p>
            <a:pPr marL="342900" lvl="0" indent="-342900" algn="just">
              <a:lnSpc>
                <a:spcPct val="150000"/>
              </a:lnSpc>
              <a:buFont typeface="Wingdings" panose="05000000000000000000" pitchFamily="2" charset="2"/>
              <a:buChar char="Ø"/>
            </a:pPr>
            <a:r>
              <a:rPr lang="en-US">
                <a:latin typeface="Calibri (Body)"/>
                <a:cs typeface="Times New Roman" panose="02020603050405020304" pitchFamily="18" charset="0"/>
              </a:rPr>
              <a:t>Output: Các chuỗi ký tự Hán-Nôm tương ứng dưới dạng kỹ thuật số</a:t>
            </a:r>
            <a:r>
              <a:rPr lang="en-US" sz="1800">
                <a:effectLst/>
                <a:latin typeface="Times New Roman" panose="02020603050405020304" pitchFamily="18" charset="0"/>
                <a:ea typeface="Calibri" panose="020F0502020204030204" pitchFamily="34" charset="0"/>
              </a:rPr>
              <a:t>. </a:t>
            </a:r>
          </a:p>
        </p:txBody>
      </p:sp>
      <p:pic>
        <p:nvPicPr>
          <p:cNvPr id="11" name="Hình ảnh 9">
            <a:hlinkClick r:id="rId3" action="ppaction://hlinksldjump"/>
            <a:extLst>
              <a:ext uri="{FF2B5EF4-FFF2-40B4-BE49-F238E27FC236}">
                <a16:creationId xmlns:a16="http://schemas.microsoft.com/office/drawing/2014/main" id="{54D398E6-B4BB-EA13-7B67-743854033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5" name="Hộp Văn bản 7">
            <a:extLst>
              <a:ext uri="{FF2B5EF4-FFF2-40B4-BE49-F238E27FC236}">
                <a16:creationId xmlns:a16="http://schemas.microsoft.com/office/drawing/2014/main" id="{13CA51A4-97A2-E37D-1741-9B28FB0049A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pic>
        <p:nvPicPr>
          <p:cNvPr id="5" name="Picture 4">
            <a:extLst>
              <a:ext uri="{FF2B5EF4-FFF2-40B4-BE49-F238E27FC236}">
                <a16:creationId xmlns:a16="http://schemas.microsoft.com/office/drawing/2014/main" id="{8E9BF4F3-E2ED-C89C-0641-906FC83CB9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0277" y="1604809"/>
            <a:ext cx="10691446" cy="3427328"/>
          </a:xfrm>
          <a:prstGeom prst="rect">
            <a:avLst/>
          </a:prstGeom>
        </p:spPr>
      </p:pic>
      <p:sp>
        <p:nvSpPr>
          <p:cNvPr id="9" name="Hộp Văn bản 5">
            <a:extLst>
              <a:ext uri="{FF2B5EF4-FFF2-40B4-BE49-F238E27FC236}">
                <a16:creationId xmlns:a16="http://schemas.microsoft.com/office/drawing/2014/main" id="{FE4C3F98-BC7F-01FE-EFC3-2363EAADF3B8}"/>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115236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317833"/>
            <a:ext cx="1126169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1.3. CÁC CÔNG TRÌNH LIÊN QUAN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8</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Hộp Văn bản 7">
            <a:extLst>
              <a:ext uri="{FF2B5EF4-FFF2-40B4-BE49-F238E27FC236}">
                <a16:creationId xmlns:a16="http://schemas.microsoft.com/office/drawing/2014/main" id="{BFD011FE-730B-3E78-AFFE-6A0B97B87F4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sp>
        <p:nvSpPr>
          <p:cNvPr id="12" name="TextBox 11">
            <a:extLst>
              <a:ext uri="{FF2B5EF4-FFF2-40B4-BE49-F238E27FC236}">
                <a16:creationId xmlns:a16="http://schemas.microsoft.com/office/drawing/2014/main" id="{1D6BF23A-C711-0752-431E-F2C8BA879040}"/>
              </a:ext>
            </a:extLst>
          </p:cNvPr>
          <p:cNvSpPr txBox="1"/>
          <p:nvPr/>
        </p:nvSpPr>
        <p:spPr>
          <a:xfrm>
            <a:off x="538089" y="1326822"/>
            <a:ext cx="11115823" cy="4204356"/>
          </a:xfrm>
          <a:prstGeom prst="rect">
            <a:avLst/>
          </a:prstGeom>
          <a:noFill/>
        </p:spPr>
        <p:txBody>
          <a:bodyPr wrap="square">
            <a:spAutoFit/>
          </a:bodyPr>
          <a:lstStyle/>
          <a:p>
            <a:pPr marL="342900" indent="-342900" algn="just">
              <a:lnSpc>
                <a:spcPct val="150000"/>
              </a:lnSpc>
              <a:buAutoNum type="arabicPeriod"/>
            </a:pPr>
            <a:r>
              <a:rPr lang="en-US" dirty="0">
                <a:latin typeface="Calibri (Body)"/>
              </a:rPr>
              <a:t>Phan, </a:t>
            </a:r>
            <a:r>
              <a:rPr lang="en-US" dirty="0" err="1">
                <a:latin typeface="Calibri (Body)"/>
              </a:rPr>
              <a:t>Truyen</a:t>
            </a:r>
            <a:r>
              <a:rPr lang="en-US" dirty="0">
                <a:latin typeface="Calibri (Body)"/>
              </a:rPr>
              <a:t> &amp; Zhu, </a:t>
            </a:r>
            <a:r>
              <a:rPr lang="en-US" dirty="0" err="1">
                <a:latin typeface="Calibri (Body)"/>
              </a:rPr>
              <a:t>Bilan</a:t>
            </a:r>
            <a:r>
              <a:rPr lang="en-US" dirty="0">
                <a:latin typeface="Calibri (Body)"/>
              </a:rPr>
              <a:t> &amp; Nakagawa, Masaki. (2011). Development of Nom character segmentation for collecting patterns from historical document pages. 10.1145/2037342.2037365.</a:t>
            </a:r>
          </a:p>
          <a:p>
            <a:pPr marL="342900" indent="-342900" algn="just">
              <a:lnSpc>
                <a:spcPct val="150000"/>
              </a:lnSpc>
              <a:buAutoNum type="arabicPeriod"/>
            </a:pPr>
            <a:r>
              <a:rPr lang="en-US" dirty="0" err="1">
                <a:latin typeface="Calibri (Body)"/>
              </a:rPr>
              <a:t>Truyen</a:t>
            </a:r>
            <a:r>
              <a:rPr lang="en-US" dirty="0">
                <a:latin typeface="Calibri (Body)"/>
              </a:rPr>
              <a:t> Phan, Kha Nguyen, and Masaki Nakagawa. 2016. A Nom historical document recognition system for digital archiving. Int. J. Doc. Anal. </a:t>
            </a:r>
            <a:r>
              <a:rPr lang="en-US" dirty="0" err="1">
                <a:latin typeface="Calibri (Body)"/>
              </a:rPr>
              <a:t>Recognit</a:t>
            </a:r>
            <a:r>
              <a:rPr lang="en-US" dirty="0">
                <a:latin typeface="Calibri (Body)"/>
              </a:rPr>
              <a:t>. 19, 1 (</a:t>
            </a:r>
            <a:r>
              <a:rPr lang="en-US">
                <a:latin typeface="Calibri (Body)"/>
              </a:rPr>
              <a:t>March 2016</a:t>
            </a:r>
            <a:r>
              <a:rPr lang="en-US" dirty="0">
                <a:latin typeface="Calibri (Body)"/>
              </a:rPr>
              <a:t>), 49–64. https://doi.org/10.1007/s10032-015-0257-8.</a:t>
            </a:r>
          </a:p>
          <a:p>
            <a:pPr marL="342900" indent="-342900" algn="just">
              <a:lnSpc>
                <a:spcPct val="150000"/>
              </a:lnSpc>
              <a:buAutoNum type="arabicPeriod"/>
            </a:pPr>
            <a:r>
              <a:rPr lang="en-US" dirty="0">
                <a:latin typeface="Calibri (Body)"/>
              </a:rPr>
              <a:t>Nguyen, Cong &amp; Nguyen, </a:t>
            </a:r>
            <a:r>
              <a:rPr lang="en-US" dirty="0" err="1">
                <a:latin typeface="Calibri (Body)"/>
              </a:rPr>
              <a:t>Cuong</a:t>
            </a:r>
            <a:r>
              <a:rPr lang="en-US" dirty="0">
                <a:latin typeface="Calibri (Body)"/>
              </a:rPr>
              <a:t> &amp; Nakagawa, Masaki. (2017). Tens of Thousands of Nom Character Recognition by Deep Convolution Neural Networks. 37-41. 10.1145/3151509.3151517.</a:t>
            </a:r>
          </a:p>
          <a:p>
            <a:pPr marL="342900" indent="-342900" algn="just">
              <a:lnSpc>
                <a:spcPct val="150000"/>
              </a:lnSpc>
              <a:buAutoNum type="arabicPeriod"/>
            </a:pPr>
            <a:r>
              <a:rPr lang="en-US" dirty="0">
                <a:latin typeface="Calibri (Body)"/>
              </a:rPr>
              <a:t>Nguyen, Kha &amp; Nguyen, </a:t>
            </a:r>
            <a:r>
              <a:rPr lang="en-US" dirty="0" err="1">
                <a:latin typeface="Calibri (Body)"/>
              </a:rPr>
              <a:t>Cuong</a:t>
            </a:r>
            <a:r>
              <a:rPr lang="en-US" dirty="0">
                <a:latin typeface="Calibri (Body)"/>
              </a:rPr>
              <a:t> &amp; Nakagawa, Masaki. (2020). Nom Document Digitalization by Deep Convolution Neural Networks. Pattern Recognition Letters. 133. 10.1016/j.patrec.2020.02.015.</a:t>
            </a:r>
          </a:p>
          <a:p>
            <a:pPr marL="342900" indent="-342900" algn="just">
              <a:lnSpc>
                <a:spcPct val="150000"/>
              </a:lnSpc>
              <a:buAutoNum type="arabicPeriod"/>
            </a:pPr>
            <a:r>
              <a:rPr lang="en-US" dirty="0">
                <a:latin typeface="Calibri (Body)"/>
              </a:rPr>
              <a:t>M. T. Vu, V. L. Le and M. </a:t>
            </a:r>
            <a:r>
              <a:rPr lang="en-US" dirty="0" err="1">
                <a:latin typeface="Calibri (Body)"/>
              </a:rPr>
              <a:t>Beurton-Aimar</a:t>
            </a:r>
            <a:r>
              <a:rPr lang="en-US" dirty="0">
                <a:latin typeface="Calibri (Body)"/>
              </a:rPr>
              <a:t>, "IHR-</a:t>
            </a:r>
            <a:r>
              <a:rPr lang="en-US" dirty="0" err="1">
                <a:latin typeface="Calibri (Body)"/>
              </a:rPr>
              <a:t>NomDB</a:t>
            </a:r>
            <a:r>
              <a:rPr lang="en-US" dirty="0">
                <a:latin typeface="Calibri (Body)"/>
              </a:rPr>
              <a:t>: The Old Degraded Vietnamese Handwritten Script Archive Database," in Document Analysis and Recognition - ICDAR 2021, 2021, pp. 85-99. </a:t>
            </a:r>
          </a:p>
        </p:txBody>
      </p:sp>
      <p:sp>
        <p:nvSpPr>
          <p:cNvPr id="3" name="Hộp Văn bản 5">
            <a:extLst>
              <a:ext uri="{FF2B5EF4-FFF2-40B4-BE49-F238E27FC236}">
                <a16:creationId xmlns:a16="http://schemas.microsoft.com/office/drawing/2014/main" id="{0EF3B056-B106-6E66-95E9-9B276E40483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87717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317833"/>
            <a:ext cx="1126169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1.4. ĐÓNG </a:t>
            </a:r>
            <a:r>
              <a:rPr lang="en-US" b="1" dirty="0">
                <a:solidFill>
                  <a:srgbClr val="0070C0"/>
                </a:solidFill>
                <a:latin typeface="Open Sans" panose="020B0606030504020204" pitchFamily="34" charset="0"/>
                <a:ea typeface="Open Sans" panose="020B0606030504020204" pitchFamily="34" charset="0"/>
                <a:cs typeface="Open Sans" panose="020B0606030504020204" pitchFamily="34" charset="0"/>
              </a:rPr>
              <a:t>GÓP ĐỀ TÀI</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9</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Chỗ dành sẵn cho Nội dung 2">
            <a:extLst>
              <a:ext uri="{FF2B5EF4-FFF2-40B4-BE49-F238E27FC236}">
                <a16:creationId xmlns:a16="http://schemas.microsoft.com/office/drawing/2014/main" id="{92A06903-9F0F-44AD-907D-92BDC5FD325F}"/>
              </a:ext>
            </a:extLst>
          </p:cNvPr>
          <p:cNvSpPr txBox="1">
            <a:spLocks/>
          </p:cNvSpPr>
          <p:nvPr/>
        </p:nvSpPr>
        <p:spPr>
          <a:xfrm>
            <a:off x="838199" y="1352155"/>
            <a:ext cx="10515600" cy="2251187"/>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69875" indent="0" algn="just">
              <a:lnSpc>
                <a:spcPct val="150000"/>
              </a:lnSpc>
              <a:buNone/>
            </a:pPr>
            <a:endParaRPr lang="en-US" sz="1800" b="1">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865FD194-4C3F-4B49-CE67-F407F58F60A0}"/>
              </a:ext>
            </a:extLst>
          </p:cNvPr>
          <p:cNvSpPr txBox="1"/>
          <p:nvPr/>
        </p:nvSpPr>
        <p:spPr>
          <a:xfrm>
            <a:off x="391261" y="1212931"/>
            <a:ext cx="5226692" cy="373794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a:t>
            </a:r>
            <a:r>
              <a:rPr lang="en-US" sz="2000" b="1">
                <a:latin typeface="Calibri (Body)"/>
                <a:ea typeface="Open Sans" panose="020B0606030504020204" pitchFamily="34" charset="0"/>
                <a:cs typeface="Open Sans" panose="020B0606030504020204" pitchFamily="34" charset="0"/>
              </a:rPr>
              <a:t>bộ dữ liệu NomNaOCR</a:t>
            </a:r>
            <a:r>
              <a:rPr lang="en-US" sz="2000">
                <a:latin typeface="Calibri (Body)"/>
                <a:ea typeface="Open Sans" panose="020B0606030504020204" pitchFamily="34" charset="0"/>
                <a:cs typeface="Open Sans" panose="020B0606030504020204" pitchFamily="34" charset="0"/>
              </a:rPr>
              <a:t>:</a:t>
            </a:r>
          </a:p>
          <a:p>
            <a:pPr marL="620713" indent="-350838"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Giải quyết 2 bài toán Text Detection và Text Recognition cho chữ Hán Nôm.</a:t>
            </a:r>
          </a:p>
          <a:p>
            <a:pPr marL="620713" indent="-350838"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Lớn nhất Việt Nam hiện tại với tổng cộng 2953 Page và 38,318 Patch.</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Pipeline </a:t>
            </a:r>
            <a:r>
              <a:rPr lang="en-US" sz="2000" b="1">
                <a:latin typeface="Calibri (Body)"/>
                <a:ea typeface="Open Sans" panose="020B0606030504020204" pitchFamily="34" charset="0"/>
                <a:cs typeface="Open Sans" panose="020B0606030504020204" pitchFamily="34" charset="0"/>
              </a:rPr>
              <a:t>đầu tiên</a:t>
            </a:r>
            <a:r>
              <a:rPr lang="en-US" sz="2000">
                <a:latin typeface="Calibri (Body)"/>
                <a:ea typeface="Open Sans" panose="020B0606030504020204" pitchFamily="34" charset="0"/>
                <a:cs typeface="Open Sans" panose="020B0606030504020204" pitchFamily="34" charset="0"/>
              </a:rPr>
              <a:t> cho các bài toán OCR trên văn bản Hán-Nôm bằng phương pháp Deep Learning. </a:t>
            </a:r>
          </a:p>
        </p:txBody>
      </p:sp>
      <p:sp>
        <p:nvSpPr>
          <p:cNvPr id="14" name="Hộp Văn bản 7">
            <a:extLst>
              <a:ext uri="{FF2B5EF4-FFF2-40B4-BE49-F238E27FC236}">
                <a16:creationId xmlns:a16="http://schemas.microsoft.com/office/drawing/2014/main" id="{BFD011FE-730B-3E78-AFFE-6A0B97B87F4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graphicFrame>
        <p:nvGraphicFramePr>
          <p:cNvPr id="11" name="Table 4">
            <a:extLst>
              <a:ext uri="{FF2B5EF4-FFF2-40B4-BE49-F238E27FC236}">
                <a16:creationId xmlns:a16="http://schemas.microsoft.com/office/drawing/2014/main" id="{4EF24E33-35E2-AE72-0882-BEF63277F72E}"/>
              </a:ext>
            </a:extLst>
          </p:cNvPr>
          <p:cNvGraphicFramePr>
            <a:graphicFrameLocks noGrp="1"/>
          </p:cNvGraphicFramePr>
          <p:nvPr>
            <p:extLst>
              <p:ext uri="{D42A27DB-BD31-4B8C-83A1-F6EECF244321}">
                <p14:modId xmlns:p14="http://schemas.microsoft.com/office/powerpoint/2010/main" val="962098201"/>
              </p:ext>
            </p:extLst>
          </p:nvPr>
        </p:nvGraphicFramePr>
        <p:xfrm>
          <a:off x="5984779" y="2764853"/>
          <a:ext cx="5742068" cy="1752600"/>
        </p:xfrm>
        <a:graphic>
          <a:graphicData uri="http://schemas.openxmlformats.org/drawingml/2006/table">
            <a:tbl>
              <a:tblPr firstRow="1" bandRow="1">
                <a:tableStyleId>{5940675A-B579-460E-94D1-54222C63F5DA}</a:tableStyleId>
              </a:tblPr>
              <a:tblGrid>
                <a:gridCol w="1906905">
                  <a:extLst>
                    <a:ext uri="{9D8B030D-6E8A-4147-A177-3AD203B41FA5}">
                      <a16:colId xmlns:a16="http://schemas.microsoft.com/office/drawing/2014/main" val="1306165513"/>
                    </a:ext>
                  </a:extLst>
                </a:gridCol>
                <a:gridCol w="3835163">
                  <a:extLst>
                    <a:ext uri="{9D8B030D-6E8A-4147-A177-3AD203B41FA5}">
                      <a16:colId xmlns:a16="http://schemas.microsoft.com/office/drawing/2014/main" val="3991257247"/>
                    </a:ext>
                  </a:extLst>
                </a:gridCol>
              </a:tblGrid>
              <a:tr h="370840">
                <a:tc rowSpan="2">
                  <a:txBody>
                    <a:bodyPr/>
                    <a:lstStyle/>
                    <a:p>
                      <a:pPr algn="ctr"/>
                      <a:r>
                        <a:rPr lang="en-US" sz="1800"/>
                        <a:t>Khoa học Dữ liệu</a:t>
                      </a:r>
                    </a:p>
                    <a:p>
                      <a:pPr algn="ctr"/>
                      <a:r>
                        <a:rPr lang="en-US" sz="1800"/>
                        <a:t>VNUHCM UIT</a:t>
                      </a:r>
                    </a:p>
                  </a:txBody>
                  <a:tcPr anchor="ctr"/>
                </a:tc>
                <a:tc>
                  <a:txBody>
                    <a:bodyPr/>
                    <a:lstStyle/>
                    <a:p>
                      <a:pPr algn="ctr"/>
                      <a:r>
                        <a:rPr lang="en-US" sz="1800"/>
                        <a:t>2 thành viên chính của đề tài</a:t>
                      </a:r>
                    </a:p>
                  </a:txBody>
                  <a:tcPr anchor="ctr"/>
                </a:tc>
                <a:extLst>
                  <a:ext uri="{0D108BD9-81ED-4DB2-BD59-A6C34878D82A}">
                    <a16:rowId xmlns:a16="http://schemas.microsoft.com/office/drawing/2014/main" val="2208800916"/>
                  </a:ext>
                </a:extLst>
              </a:tr>
              <a:tr h="370840">
                <a:tc vMerge="1">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a:t>Khoa học dữ liệu   – VNUHCM UIT</a:t>
                      </a:r>
                    </a:p>
                  </a:txBody>
                  <a:tcPr/>
                </a:tc>
                <a:tc>
                  <a:txBody>
                    <a:bodyPr/>
                    <a:lstStyle/>
                    <a:p>
                      <a:pPr algn="ctr"/>
                      <a:r>
                        <a:rPr lang="en-US" sz="1800"/>
                        <a:t>7 thành viên gán nhãn (Annotators)</a:t>
                      </a:r>
                    </a:p>
                  </a:txBody>
                  <a:tcPr anchor="ctr"/>
                </a:tc>
                <a:extLst>
                  <a:ext uri="{0D108BD9-81ED-4DB2-BD59-A6C34878D82A}">
                    <a16:rowId xmlns:a16="http://schemas.microsoft.com/office/drawing/2014/main" val="1585298474"/>
                  </a:ext>
                </a:extLst>
              </a:tr>
              <a:tr h="370840">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a:t>Đông Phương học</a:t>
                      </a: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a:t>VNUHCM USSH</a:t>
                      </a:r>
                    </a:p>
                  </a:txBody>
                  <a:tcPr anchor="ctr"/>
                </a:tc>
                <a:tc>
                  <a:txBody>
                    <a:bodyPr/>
                    <a:lstStyle/>
                    <a:p>
                      <a:pPr algn="ctr"/>
                      <a:r>
                        <a:rPr lang="en-US" sz="1800"/>
                        <a:t>1 thành viên hỗ trợ phần ngôn ngữ và giải đáp thắc mắc về Hán-Nôm</a:t>
                      </a:r>
                    </a:p>
                  </a:txBody>
                  <a:tcPr anchor="ctr"/>
                </a:tc>
                <a:extLst>
                  <a:ext uri="{0D108BD9-81ED-4DB2-BD59-A6C34878D82A}">
                    <a16:rowId xmlns:a16="http://schemas.microsoft.com/office/drawing/2014/main" val="3555849360"/>
                  </a:ext>
                </a:extLst>
              </a:tr>
              <a:tr h="370840">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b="1"/>
                        <a:t>Tổng cộng</a:t>
                      </a:r>
                    </a:p>
                  </a:txBody>
                  <a:tcPr anchor="ctr"/>
                </a:tc>
                <a:tc>
                  <a:txBody>
                    <a:bodyPr/>
                    <a:lstStyle/>
                    <a:p>
                      <a:pPr algn="ctr"/>
                      <a:r>
                        <a:rPr lang="en-US" sz="1800" b="1"/>
                        <a:t>10 thành viên</a:t>
                      </a:r>
                    </a:p>
                  </a:txBody>
                  <a:tcPr anchor="ctr"/>
                </a:tc>
                <a:extLst>
                  <a:ext uri="{0D108BD9-81ED-4DB2-BD59-A6C34878D82A}">
                    <a16:rowId xmlns:a16="http://schemas.microsoft.com/office/drawing/2014/main" val="3975385645"/>
                  </a:ext>
                </a:extLst>
              </a:tr>
            </a:tbl>
          </a:graphicData>
        </a:graphic>
      </p:graphicFrame>
      <p:sp>
        <p:nvSpPr>
          <p:cNvPr id="16" name="TextBox 15">
            <a:extLst>
              <a:ext uri="{FF2B5EF4-FFF2-40B4-BE49-F238E27FC236}">
                <a16:creationId xmlns:a16="http://schemas.microsoft.com/office/drawing/2014/main" id="{10A684F5-B265-5D50-1DAC-485830DADA10}"/>
              </a:ext>
            </a:extLst>
          </p:cNvPr>
          <p:cNvSpPr txBox="1"/>
          <p:nvPr/>
        </p:nvSpPr>
        <p:spPr>
          <a:xfrm>
            <a:off x="6108604" y="1385549"/>
            <a:ext cx="5372570" cy="1295868"/>
          </a:xfrm>
          <a:prstGeom prst="rect">
            <a:avLst/>
          </a:prstGeom>
          <a:noFill/>
        </p:spPr>
        <p:txBody>
          <a:bodyPr wrap="square">
            <a:spAutoFit/>
          </a:bodyPr>
          <a:lstStyle/>
          <a:p>
            <a:pPr marL="269875" algn="ctr">
              <a:lnSpc>
                <a:spcPct val="150000"/>
              </a:lnSpc>
            </a:pPr>
            <a:r>
              <a:rPr lang="en-US" sz="1800" b="1">
                <a:latin typeface="Calibri (Body)"/>
                <a:ea typeface="Open Sans" panose="020B0606030504020204" pitchFamily="34" charset="0"/>
                <a:cs typeface="Open Sans" panose="020B0606030504020204" pitchFamily="34" charset="0"/>
              </a:rPr>
              <a:t>NomNaOCR </a:t>
            </a:r>
            <a:r>
              <a:rPr lang="en-US">
                <a:latin typeface="Calibri (Body)"/>
                <a:ea typeface="Open Sans" panose="020B0606030504020204" pitchFamily="34" charset="0"/>
                <a:cs typeface="Open Sans" panose="020B0606030504020204" pitchFamily="34" charset="0"/>
              </a:rPr>
              <a:t>T</a:t>
            </a:r>
            <a:r>
              <a:rPr lang="en-US" sz="1800">
                <a:latin typeface="Calibri (Body)"/>
                <a:ea typeface="Open Sans" panose="020B0606030504020204" pitchFamily="34" charset="0"/>
                <a:cs typeface="Open Sans" panose="020B0606030504020204" pitchFamily="34" charset="0"/>
              </a:rPr>
              <a:t>iêu tốn khoảng </a:t>
            </a:r>
            <a:r>
              <a:rPr lang="en-US" sz="1800" b="1">
                <a:latin typeface="Calibri (Body)"/>
                <a:ea typeface="Open Sans" panose="020B0606030504020204" pitchFamily="34" charset="0"/>
                <a:cs typeface="Open Sans" panose="020B0606030504020204" pitchFamily="34" charset="0"/>
              </a:rPr>
              <a:t>4 tháng </a:t>
            </a:r>
            <a:r>
              <a:rPr lang="vi-VN" sz="1800" b="1">
                <a:latin typeface="Calibri (Body)"/>
                <a:ea typeface="Open Sans" panose="020B0606030504020204" pitchFamily="34" charset="0"/>
                <a:cs typeface="Open Sans" panose="020B0606030504020204" pitchFamily="34" charset="0"/>
              </a:rPr>
              <a:t>để hoàn thành </a:t>
            </a:r>
            <a:r>
              <a:rPr lang="vi-VN" sz="1800">
                <a:latin typeface="Calibri (Body)"/>
                <a:ea typeface="Open Sans" panose="020B0606030504020204" pitchFamily="34" charset="0"/>
                <a:cs typeface="Open Sans" panose="020B0606030504020204" pitchFamily="34" charset="0"/>
              </a:rPr>
              <a:t>và trải qua nhiều bước kiểm tra để có</a:t>
            </a:r>
            <a:r>
              <a:rPr lang="en-US" sz="1800">
                <a:latin typeface="Calibri (Body)"/>
                <a:ea typeface="Open Sans" panose="020B0606030504020204" pitchFamily="34" charset="0"/>
                <a:cs typeface="Open Sans" panose="020B0606030504020204" pitchFamily="34" charset="0"/>
              </a:rPr>
              <a:t> thể đạt</a:t>
            </a:r>
            <a:r>
              <a:rPr lang="vi-VN" sz="1800">
                <a:latin typeface="Calibri (Body)"/>
                <a:ea typeface="Open Sans" panose="020B0606030504020204" pitchFamily="34" charset="0"/>
                <a:cs typeface="Open Sans" panose="020B0606030504020204" pitchFamily="34" charset="0"/>
              </a:rPr>
              <a:t> được chất lượng tốt</a:t>
            </a:r>
            <a:r>
              <a:rPr lang="en-US" sz="1800">
                <a:latin typeface="Calibri (Body)"/>
                <a:ea typeface="Open Sans" panose="020B0606030504020204" pitchFamily="34" charset="0"/>
                <a:cs typeface="Open Sans" panose="020B0606030504020204" pitchFamily="34" charset="0"/>
              </a:rPr>
              <a:t> nhất, với</a:t>
            </a:r>
            <a:r>
              <a:rPr lang="vi-VN" sz="1800">
                <a:latin typeface="Calibri (Body)"/>
                <a:ea typeface="Open Sans" panose="020B0606030504020204" pitchFamily="34" charset="0"/>
                <a:cs typeface="Open Sans" panose="020B0606030504020204" pitchFamily="34" charset="0"/>
              </a:rPr>
              <a:t> sự </a:t>
            </a:r>
            <a:r>
              <a:rPr lang="en-US" sz="1800">
                <a:latin typeface="Calibri (Body)"/>
                <a:ea typeface="Open Sans" panose="020B0606030504020204" pitchFamily="34" charset="0"/>
                <a:cs typeface="Open Sans" panose="020B0606030504020204" pitchFamily="34" charset="0"/>
              </a:rPr>
              <a:t>đồng hành </a:t>
            </a:r>
            <a:r>
              <a:rPr lang="vi-VN" sz="1800">
                <a:latin typeface="Calibri (Body)"/>
                <a:ea typeface="Open Sans" panose="020B0606030504020204" pitchFamily="34" charset="0"/>
                <a:cs typeface="Open Sans" panose="020B0606030504020204" pitchFamily="34" charset="0"/>
              </a:rPr>
              <a:t>của</a:t>
            </a:r>
            <a:endParaRPr lang="en-US" sz="1800">
              <a:latin typeface="Calibri (Body)"/>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DAA51F24-D9E1-16C3-49B3-0BC809EE0EA1}"/>
              </a:ext>
            </a:extLst>
          </p:cNvPr>
          <p:cNvSpPr txBox="1"/>
          <p:nvPr/>
        </p:nvSpPr>
        <p:spPr>
          <a:xfrm>
            <a:off x="435147" y="4950877"/>
            <a:ext cx="10515600" cy="87857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sz="1800">
                <a:latin typeface="Calibri (Body)"/>
                <a:ea typeface="Open Sans" panose="020B0606030504020204" pitchFamily="34" charset="0"/>
                <a:cs typeface="Open Sans" panose="020B0606030504020204" pitchFamily="34" charset="0"/>
              </a:rPr>
              <a:t>Cài đặt và thử nghiệm các mô hình trên </a:t>
            </a:r>
            <a:r>
              <a:rPr lang="en-US" sz="1800" b="1">
                <a:latin typeface="Calibri (Body)"/>
                <a:ea typeface="Open Sans" panose="020B0606030504020204" pitchFamily="34" charset="0"/>
                <a:cs typeface="Open Sans" panose="020B0606030504020204" pitchFamily="34" charset="0"/>
              </a:rPr>
              <a:t>mức chuỗi thay vì từng kí tự </a:t>
            </a:r>
            <a:r>
              <a:rPr lang="en-US" sz="1800">
                <a:latin typeface="Calibri (Body)"/>
                <a:ea typeface="Open Sans" panose="020B0606030504020204" pitchFamily="34" charset="0"/>
                <a:cs typeface="Open Sans" panose="020B0606030504020204" pitchFamily="34" charset="0"/>
              </a:rPr>
              <a:t>như các công trình trước:</a:t>
            </a:r>
          </a:p>
          <a:p>
            <a:pPr marL="271462" algn="just">
              <a:lnSpc>
                <a:spcPct val="150000"/>
              </a:lnSpc>
            </a:pP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2 mô hình Text Detection.	</a:t>
            </a: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14 mô hình Text Recognition.</a:t>
            </a:r>
            <a:r>
              <a:rPr lang="en-US" sz="1800">
                <a:latin typeface="Calibri (Body)"/>
                <a:ea typeface="Open Sans" panose="020B0606030504020204" pitchFamily="34" charset="0"/>
                <a:cs typeface="Open Sans" panose="020B0606030504020204" pitchFamily="34" charset="0"/>
                <a:sym typeface="Wingdings" panose="05000000000000000000" pitchFamily="2" charset="2"/>
              </a:rPr>
              <a:t>	</a:t>
            </a: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8 kết hợp End-to-End.</a:t>
            </a:r>
            <a:endParaRPr lang="en-US" sz="1800">
              <a:latin typeface="Calibri (Body)"/>
            </a:endParaRPr>
          </a:p>
        </p:txBody>
      </p:sp>
      <p:sp>
        <p:nvSpPr>
          <p:cNvPr id="3" name="Hộp Văn bản 5">
            <a:extLst>
              <a:ext uri="{FF2B5EF4-FFF2-40B4-BE49-F238E27FC236}">
                <a16:creationId xmlns:a16="http://schemas.microsoft.com/office/drawing/2014/main" id="{2D26B65D-D1FB-A9DA-5010-4AB0EE8E1EEB}"/>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914098553"/>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8436</TotalTime>
  <Words>5680</Words>
  <Application>Microsoft Office PowerPoint</Application>
  <PresentationFormat>Widescreen</PresentationFormat>
  <Paragraphs>1109</Paragraphs>
  <Slides>45</Slides>
  <Notes>38</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vt:lpstr>
      <vt:lpstr>Baguet Script</vt:lpstr>
      <vt:lpstr>Calibri</vt:lpstr>
      <vt:lpstr>Calibri (Body)</vt:lpstr>
      <vt:lpstr>Cambria</vt:lpstr>
      <vt:lpstr>Cambria Math</vt:lpstr>
      <vt:lpstr>Open Sans</vt:lpstr>
      <vt:lpstr>Roboto</vt:lpstr>
      <vt:lpstr>Symbol</vt:lpstr>
      <vt:lpstr>Times New Roman</vt:lpstr>
      <vt:lpstr>Verdana</vt:lpstr>
      <vt:lpstr>Wingdings</vt:lpstr>
      <vt:lpstr>Chủ đề Office</vt:lpstr>
      <vt:lpstr>Office Theme</vt:lpstr>
      <vt:lpstr>PowerPoint Presentation</vt:lpstr>
      <vt:lpstr>PowerPoint Presentation</vt:lpstr>
      <vt:lpstr>CÁC NỘI DUNG CHÍNH</vt:lpstr>
      <vt:lpstr>1. TỔNG QUAN</vt:lpstr>
      <vt:lpstr>1.1. GIỚI THIỆU</vt:lpstr>
      <vt:lpstr>1.2. NHẬN DẠNG KÝ TỰ QUANG HỌC</vt:lpstr>
      <vt:lpstr>1.2. NHẬN DẠNG KÝ TỰ QUANG HỌC</vt:lpstr>
      <vt:lpstr>1.3. CÁC CÔNG TRÌNH LIÊN QUAN</vt:lpstr>
      <vt:lpstr>1.4. ĐÓNG GÓP ĐỀ TÀI</vt:lpstr>
      <vt:lpstr>2. BỘ DỮ LIỆU NOMNAOCR</vt:lpstr>
      <vt:lpstr>2.1. QUY TRÌNH XÂY DỰNG DỮ LIỆU</vt:lpstr>
      <vt:lpstr>2.2. DỮ LIỆU THÔ</vt:lpstr>
      <vt:lpstr>2.3. ĐẶC ĐIỂM TÀI LIỆU HÁN-NÔM</vt:lpstr>
      <vt:lpstr>2.4. CÁCH GÁN NHÃN</vt:lpstr>
      <vt:lpstr>2.5. KHÓ KHĂN</vt:lpstr>
      <vt:lpstr>2.6 THỐNG KÊ VÀ CHIA DỮ LIỆU</vt:lpstr>
      <vt:lpstr>2.7. SYNTHETIC NOM STRING</vt:lpstr>
      <vt:lpstr>3. CÁC HƯỚNG TRIỂN KHAI</vt:lpstr>
      <vt:lpstr>3.1. QUY TRÌNH HUẤN LUYỆN</vt:lpstr>
      <vt:lpstr>3.2. QUY TRÌNH ĐÁNH GIÁ</vt:lpstr>
      <vt:lpstr>3.3. TEXT DETECTION Các hướng tiếp cận</vt:lpstr>
      <vt:lpstr>3.3. TEXT DETECTION Phương pháp Regression-based với EAST</vt:lpstr>
      <vt:lpstr>3.3. TEXT DETECTION Phương pháp Segmentation-based với DBNet</vt:lpstr>
      <vt:lpstr>3.4. TEXT RECOGNITION Các hướng tiếp cận</vt:lpstr>
      <vt:lpstr>3.5. TEXT RECOGNITION Tiếp cận theo hướng sinh mô tả cho ảnh</vt:lpstr>
      <vt:lpstr>PowerPoint Presentation</vt:lpstr>
      <vt:lpstr>PowerPoint Presentation</vt:lpstr>
      <vt:lpstr>PowerPoint Presentation</vt:lpstr>
      <vt:lpstr>4. CÀI ĐẶT THỬ NGHIỆM</vt:lpstr>
      <vt:lpstr>4.1. CÀI ĐẶT CHO TEXT DETECTION</vt:lpstr>
      <vt:lpstr>4.2. CÀI ĐẶT CHO TEXT RECOGNITION</vt:lpstr>
      <vt:lpstr>5. KẾT QUẢ THỰC NGHIỆM</vt:lpstr>
      <vt:lpstr>PowerPoint Presentation</vt:lpstr>
      <vt:lpstr>PowerPoint Presentation</vt:lpstr>
      <vt:lpstr>PowerPoint Presentation</vt:lpstr>
      <vt:lpstr>5.2. KẾT QUẢ TEXT DETECTION</vt:lpstr>
      <vt:lpstr>5.3. KẾT QUẢ TEXT RECOGNITION</vt:lpstr>
      <vt:lpstr>5.3. KẾT QUẢ TEXT RECOGNITION</vt:lpstr>
      <vt:lpstr>5.4. KẾT QUẢ END-TO-END</vt:lpstr>
      <vt:lpstr>5.5. PHÂN TÍCH LỖI TEXT DETECTION</vt:lpstr>
      <vt:lpstr>5.6. PHÂN TÍCH LỖI TEXT RECOGNITION</vt:lpstr>
      <vt:lpstr>6. KẾT LUẬN VÀ HƯỚNG PHÁT TRIỂN</vt:lpstr>
      <vt:lpstr>KẾT LUẬN VÀ HƯỚNG PHÁT TRIỂN</vt:lpstr>
      <vt:lpstr>7.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Quân Kun</cp:lastModifiedBy>
  <cp:revision>553</cp:revision>
  <dcterms:created xsi:type="dcterms:W3CDTF">2022-01-06T04:00:04Z</dcterms:created>
  <dcterms:modified xsi:type="dcterms:W3CDTF">2023-04-13T03:31:28Z</dcterms:modified>
</cp:coreProperties>
</file>